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336" r:id="rId3"/>
    <p:sldId id="324" r:id="rId4"/>
    <p:sldId id="340" r:id="rId5"/>
    <p:sldId id="345" r:id="rId6"/>
    <p:sldId id="342" r:id="rId7"/>
    <p:sldId id="343" r:id="rId8"/>
    <p:sldId id="334" r:id="rId9"/>
    <p:sldId id="335" r:id="rId10"/>
    <p:sldId id="337" r:id="rId11"/>
    <p:sldId id="325" r:id="rId12"/>
    <p:sldId id="265" r:id="rId13"/>
    <p:sldId id="346" r:id="rId14"/>
    <p:sldId id="270" r:id="rId15"/>
    <p:sldId id="326" r:id="rId16"/>
    <p:sldId id="330" r:id="rId17"/>
    <p:sldId id="333" r:id="rId18"/>
    <p:sldId id="338" r:id="rId19"/>
    <p:sldId id="329" r:id="rId20"/>
    <p:sldId id="269" r:id="rId21"/>
    <p:sldId id="327" r:id="rId22"/>
    <p:sldId id="339" r:id="rId2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AF104A-01EB-479A-87A2-5206F05E3C4C}" v="94" dt="2020-08-18T12:34:26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73000" autoAdjust="0"/>
  </p:normalViewPr>
  <p:slideViewPr>
    <p:cSldViewPr snapToGrid="0">
      <p:cViewPr varScale="1">
        <p:scale>
          <a:sx n="32" d="100"/>
          <a:sy n="32" d="100"/>
        </p:scale>
        <p:origin x="12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C4C1FC-D1FB-4365-9CAB-21FB83B9E79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0A97E5A-2508-478A-9DBE-52FAE8C25A34}">
      <dgm:prSet/>
      <dgm:spPr/>
      <dgm:t>
        <a:bodyPr/>
        <a:lstStyle/>
        <a:p>
          <a:r>
            <a:rPr lang="en-GB" dirty="0"/>
            <a:t>Usually a three years programme</a:t>
          </a:r>
          <a:endParaRPr lang="en-US" dirty="0"/>
        </a:p>
      </dgm:t>
    </dgm:pt>
    <dgm:pt modelId="{5BD41C51-4B44-4EEE-AE46-FA204ED8D904}" type="parTrans" cxnId="{1429D89A-EED5-44B6-A1DE-11C6167DF26E}">
      <dgm:prSet/>
      <dgm:spPr/>
      <dgm:t>
        <a:bodyPr/>
        <a:lstStyle/>
        <a:p>
          <a:endParaRPr lang="en-US"/>
        </a:p>
      </dgm:t>
    </dgm:pt>
    <dgm:pt modelId="{D6C2BE3D-DC1A-47C3-9294-0294918D0C8D}" type="sibTrans" cxnId="{1429D89A-EED5-44B6-A1DE-11C6167DF26E}">
      <dgm:prSet/>
      <dgm:spPr/>
      <dgm:t>
        <a:bodyPr/>
        <a:lstStyle/>
        <a:p>
          <a:endParaRPr lang="en-US"/>
        </a:p>
      </dgm:t>
    </dgm:pt>
    <dgm:pt modelId="{498A72E5-349A-4DB0-BF1B-28F8463F6119}">
      <dgm:prSet/>
      <dgm:spPr/>
      <dgm:t>
        <a:bodyPr/>
        <a:lstStyle/>
        <a:p>
          <a:r>
            <a:rPr lang="en-GB"/>
            <a:t>at least 2 years training in community Paediatric training posts</a:t>
          </a:r>
          <a:endParaRPr lang="en-US"/>
        </a:p>
      </dgm:t>
    </dgm:pt>
    <dgm:pt modelId="{D42073BB-07F5-42EE-A55F-EBCCACA24EB8}" type="parTrans" cxnId="{3E6AF728-475E-427A-BB71-E533557704F6}">
      <dgm:prSet/>
      <dgm:spPr/>
      <dgm:t>
        <a:bodyPr/>
        <a:lstStyle/>
        <a:p>
          <a:endParaRPr lang="en-US"/>
        </a:p>
      </dgm:t>
    </dgm:pt>
    <dgm:pt modelId="{FDABE11D-B043-4D63-8FEF-995437F58ADD}" type="sibTrans" cxnId="{3E6AF728-475E-427A-BB71-E533557704F6}">
      <dgm:prSet/>
      <dgm:spPr/>
      <dgm:t>
        <a:bodyPr/>
        <a:lstStyle/>
        <a:p>
          <a:endParaRPr lang="en-US"/>
        </a:p>
      </dgm:t>
    </dgm:pt>
    <dgm:pt modelId="{0FF06A39-7BDA-40C1-B487-39C0BDDE358E}">
      <dgm:prSet/>
      <dgm:spPr/>
      <dgm:t>
        <a:bodyPr/>
        <a:lstStyle/>
        <a:p>
          <a:r>
            <a:rPr lang="en-GB"/>
            <a:t>1 year for co-specialties e.g. Neurology, Genetics, CAMHS, Public Health  </a:t>
          </a:r>
          <a:endParaRPr lang="en-US"/>
        </a:p>
      </dgm:t>
    </dgm:pt>
    <dgm:pt modelId="{E59D6174-460A-43F5-9CF5-6F47FE13865C}" type="parTrans" cxnId="{7F334BB5-51AF-4E46-B85A-B9CE4363967E}">
      <dgm:prSet/>
      <dgm:spPr/>
      <dgm:t>
        <a:bodyPr/>
        <a:lstStyle/>
        <a:p>
          <a:endParaRPr lang="en-US"/>
        </a:p>
      </dgm:t>
    </dgm:pt>
    <dgm:pt modelId="{81F3FC17-C646-4AE5-AC80-4059E9CB710E}" type="sibTrans" cxnId="{7F334BB5-51AF-4E46-B85A-B9CE4363967E}">
      <dgm:prSet/>
      <dgm:spPr/>
      <dgm:t>
        <a:bodyPr/>
        <a:lstStyle/>
        <a:p>
          <a:endParaRPr lang="en-US"/>
        </a:p>
      </dgm:t>
    </dgm:pt>
    <dgm:pt modelId="{DFF035A1-BA23-472F-8EF4-2FFF29C361E0}" type="pres">
      <dgm:prSet presAssocID="{6FC4C1FC-D1FB-4365-9CAB-21FB83B9E797}" presName="vert0" presStyleCnt="0">
        <dgm:presLayoutVars>
          <dgm:dir/>
          <dgm:animOne val="branch"/>
          <dgm:animLvl val="lvl"/>
        </dgm:presLayoutVars>
      </dgm:prSet>
      <dgm:spPr/>
    </dgm:pt>
    <dgm:pt modelId="{F2835D1F-FD25-4A7C-96CA-077E089EB12C}" type="pres">
      <dgm:prSet presAssocID="{B0A97E5A-2508-478A-9DBE-52FAE8C25A34}" presName="thickLine" presStyleLbl="alignNode1" presStyleIdx="0" presStyleCnt="3"/>
      <dgm:spPr/>
    </dgm:pt>
    <dgm:pt modelId="{66B95387-B116-4391-952C-B3EED0EEBA7A}" type="pres">
      <dgm:prSet presAssocID="{B0A97E5A-2508-478A-9DBE-52FAE8C25A34}" presName="horz1" presStyleCnt="0"/>
      <dgm:spPr/>
    </dgm:pt>
    <dgm:pt modelId="{487CB76B-40D5-4D5A-9486-70BE78006EB1}" type="pres">
      <dgm:prSet presAssocID="{B0A97E5A-2508-478A-9DBE-52FAE8C25A34}" presName="tx1" presStyleLbl="revTx" presStyleIdx="0" presStyleCnt="3"/>
      <dgm:spPr/>
    </dgm:pt>
    <dgm:pt modelId="{8273362C-D294-47CC-A473-F7E4CFC753D5}" type="pres">
      <dgm:prSet presAssocID="{B0A97E5A-2508-478A-9DBE-52FAE8C25A34}" presName="vert1" presStyleCnt="0"/>
      <dgm:spPr/>
    </dgm:pt>
    <dgm:pt modelId="{80DC74F3-57E8-4971-85FF-E15DF62C3901}" type="pres">
      <dgm:prSet presAssocID="{498A72E5-349A-4DB0-BF1B-28F8463F6119}" presName="thickLine" presStyleLbl="alignNode1" presStyleIdx="1" presStyleCnt="3"/>
      <dgm:spPr/>
    </dgm:pt>
    <dgm:pt modelId="{5538393B-D630-4090-AFBF-1F43ADC192EA}" type="pres">
      <dgm:prSet presAssocID="{498A72E5-349A-4DB0-BF1B-28F8463F6119}" presName="horz1" presStyleCnt="0"/>
      <dgm:spPr/>
    </dgm:pt>
    <dgm:pt modelId="{3AC31ADB-EBEC-49E9-99A3-59374271FAE0}" type="pres">
      <dgm:prSet presAssocID="{498A72E5-349A-4DB0-BF1B-28F8463F6119}" presName="tx1" presStyleLbl="revTx" presStyleIdx="1" presStyleCnt="3"/>
      <dgm:spPr/>
    </dgm:pt>
    <dgm:pt modelId="{F6270F2C-2BBB-4083-86C7-AC6A96609079}" type="pres">
      <dgm:prSet presAssocID="{498A72E5-349A-4DB0-BF1B-28F8463F6119}" presName="vert1" presStyleCnt="0"/>
      <dgm:spPr/>
    </dgm:pt>
    <dgm:pt modelId="{9BAA1E93-AFD0-4869-8ADA-40CB84789E82}" type="pres">
      <dgm:prSet presAssocID="{0FF06A39-7BDA-40C1-B487-39C0BDDE358E}" presName="thickLine" presStyleLbl="alignNode1" presStyleIdx="2" presStyleCnt="3"/>
      <dgm:spPr/>
    </dgm:pt>
    <dgm:pt modelId="{2CAA6227-1527-4F3D-BA74-DE0906321900}" type="pres">
      <dgm:prSet presAssocID="{0FF06A39-7BDA-40C1-B487-39C0BDDE358E}" presName="horz1" presStyleCnt="0"/>
      <dgm:spPr/>
    </dgm:pt>
    <dgm:pt modelId="{D52C283A-EEE5-407A-9B0D-CCFA616E9A51}" type="pres">
      <dgm:prSet presAssocID="{0FF06A39-7BDA-40C1-B487-39C0BDDE358E}" presName="tx1" presStyleLbl="revTx" presStyleIdx="2" presStyleCnt="3"/>
      <dgm:spPr/>
    </dgm:pt>
    <dgm:pt modelId="{57BF1DAD-CFFC-4768-A0D9-5BBFEAC08E1A}" type="pres">
      <dgm:prSet presAssocID="{0FF06A39-7BDA-40C1-B487-39C0BDDE358E}" presName="vert1" presStyleCnt="0"/>
      <dgm:spPr/>
    </dgm:pt>
  </dgm:ptLst>
  <dgm:cxnLst>
    <dgm:cxn modelId="{6111E508-9E08-4C71-8903-AEA5EA81C58B}" type="presOf" srcId="{B0A97E5A-2508-478A-9DBE-52FAE8C25A34}" destId="{487CB76B-40D5-4D5A-9486-70BE78006EB1}" srcOrd="0" destOrd="0" presId="urn:microsoft.com/office/officeart/2008/layout/LinedList"/>
    <dgm:cxn modelId="{3E6AF728-475E-427A-BB71-E533557704F6}" srcId="{6FC4C1FC-D1FB-4365-9CAB-21FB83B9E797}" destId="{498A72E5-349A-4DB0-BF1B-28F8463F6119}" srcOrd="1" destOrd="0" parTransId="{D42073BB-07F5-42EE-A55F-EBCCACA24EB8}" sibTransId="{FDABE11D-B043-4D63-8FEF-995437F58ADD}"/>
    <dgm:cxn modelId="{234D677B-D1B5-4EAA-998C-8BA45349BEF3}" type="presOf" srcId="{498A72E5-349A-4DB0-BF1B-28F8463F6119}" destId="{3AC31ADB-EBEC-49E9-99A3-59374271FAE0}" srcOrd="0" destOrd="0" presId="urn:microsoft.com/office/officeart/2008/layout/LinedList"/>
    <dgm:cxn modelId="{7108BB7E-823C-470A-839A-520C9FA8B148}" type="presOf" srcId="{0FF06A39-7BDA-40C1-B487-39C0BDDE358E}" destId="{D52C283A-EEE5-407A-9B0D-CCFA616E9A51}" srcOrd="0" destOrd="0" presId="urn:microsoft.com/office/officeart/2008/layout/LinedList"/>
    <dgm:cxn modelId="{1429D89A-EED5-44B6-A1DE-11C6167DF26E}" srcId="{6FC4C1FC-D1FB-4365-9CAB-21FB83B9E797}" destId="{B0A97E5A-2508-478A-9DBE-52FAE8C25A34}" srcOrd="0" destOrd="0" parTransId="{5BD41C51-4B44-4EEE-AE46-FA204ED8D904}" sibTransId="{D6C2BE3D-DC1A-47C3-9294-0294918D0C8D}"/>
    <dgm:cxn modelId="{7F334BB5-51AF-4E46-B85A-B9CE4363967E}" srcId="{6FC4C1FC-D1FB-4365-9CAB-21FB83B9E797}" destId="{0FF06A39-7BDA-40C1-B487-39C0BDDE358E}" srcOrd="2" destOrd="0" parTransId="{E59D6174-460A-43F5-9CF5-6F47FE13865C}" sibTransId="{81F3FC17-C646-4AE5-AC80-4059E9CB710E}"/>
    <dgm:cxn modelId="{58443AB6-7B3B-46DC-A9CC-EA3B881E4382}" type="presOf" srcId="{6FC4C1FC-D1FB-4365-9CAB-21FB83B9E797}" destId="{DFF035A1-BA23-472F-8EF4-2FFF29C361E0}" srcOrd="0" destOrd="0" presId="urn:microsoft.com/office/officeart/2008/layout/LinedList"/>
    <dgm:cxn modelId="{47821F3E-D8A5-490F-B7C0-F8F41F70D890}" type="presParOf" srcId="{DFF035A1-BA23-472F-8EF4-2FFF29C361E0}" destId="{F2835D1F-FD25-4A7C-96CA-077E089EB12C}" srcOrd="0" destOrd="0" presId="urn:microsoft.com/office/officeart/2008/layout/LinedList"/>
    <dgm:cxn modelId="{086124B4-E973-4E28-B995-73D1C72FECD5}" type="presParOf" srcId="{DFF035A1-BA23-472F-8EF4-2FFF29C361E0}" destId="{66B95387-B116-4391-952C-B3EED0EEBA7A}" srcOrd="1" destOrd="0" presId="urn:microsoft.com/office/officeart/2008/layout/LinedList"/>
    <dgm:cxn modelId="{64C18C02-372E-4A6F-A740-655F62DD696D}" type="presParOf" srcId="{66B95387-B116-4391-952C-B3EED0EEBA7A}" destId="{487CB76B-40D5-4D5A-9486-70BE78006EB1}" srcOrd="0" destOrd="0" presId="urn:microsoft.com/office/officeart/2008/layout/LinedList"/>
    <dgm:cxn modelId="{B41DCB42-8B63-474C-AC24-0D3B5AB03D4B}" type="presParOf" srcId="{66B95387-B116-4391-952C-B3EED0EEBA7A}" destId="{8273362C-D294-47CC-A473-F7E4CFC753D5}" srcOrd="1" destOrd="0" presId="urn:microsoft.com/office/officeart/2008/layout/LinedList"/>
    <dgm:cxn modelId="{1FDB46AA-19C1-4CF9-91BA-491E45811FB1}" type="presParOf" srcId="{DFF035A1-BA23-472F-8EF4-2FFF29C361E0}" destId="{80DC74F3-57E8-4971-85FF-E15DF62C3901}" srcOrd="2" destOrd="0" presId="urn:microsoft.com/office/officeart/2008/layout/LinedList"/>
    <dgm:cxn modelId="{3A490B87-6B82-4232-8F82-E49C09946290}" type="presParOf" srcId="{DFF035A1-BA23-472F-8EF4-2FFF29C361E0}" destId="{5538393B-D630-4090-AFBF-1F43ADC192EA}" srcOrd="3" destOrd="0" presId="urn:microsoft.com/office/officeart/2008/layout/LinedList"/>
    <dgm:cxn modelId="{4E495ACD-68D1-454D-BEA9-DEF1D5F10A3D}" type="presParOf" srcId="{5538393B-D630-4090-AFBF-1F43ADC192EA}" destId="{3AC31ADB-EBEC-49E9-99A3-59374271FAE0}" srcOrd="0" destOrd="0" presId="urn:microsoft.com/office/officeart/2008/layout/LinedList"/>
    <dgm:cxn modelId="{5C358097-BE9C-4F56-AA89-A9EB8649C63E}" type="presParOf" srcId="{5538393B-D630-4090-AFBF-1F43ADC192EA}" destId="{F6270F2C-2BBB-4083-86C7-AC6A96609079}" srcOrd="1" destOrd="0" presId="urn:microsoft.com/office/officeart/2008/layout/LinedList"/>
    <dgm:cxn modelId="{9C940464-5E61-4173-BB7D-3F7B5820C871}" type="presParOf" srcId="{DFF035A1-BA23-472F-8EF4-2FFF29C361E0}" destId="{9BAA1E93-AFD0-4869-8ADA-40CB84789E82}" srcOrd="4" destOrd="0" presId="urn:microsoft.com/office/officeart/2008/layout/LinedList"/>
    <dgm:cxn modelId="{9CAAB157-0D23-41A2-B52B-A6D0C0E25ECD}" type="presParOf" srcId="{DFF035A1-BA23-472F-8EF4-2FFF29C361E0}" destId="{2CAA6227-1527-4F3D-BA74-DE0906321900}" srcOrd="5" destOrd="0" presId="urn:microsoft.com/office/officeart/2008/layout/LinedList"/>
    <dgm:cxn modelId="{CA6A8B7B-6B8A-4304-8744-F9F6499EB666}" type="presParOf" srcId="{2CAA6227-1527-4F3D-BA74-DE0906321900}" destId="{D52C283A-EEE5-407A-9B0D-CCFA616E9A51}" srcOrd="0" destOrd="0" presId="urn:microsoft.com/office/officeart/2008/layout/LinedList"/>
    <dgm:cxn modelId="{123809E8-CE08-41E7-ADD5-677C883E068C}" type="presParOf" srcId="{2CAA6227-1527-4F3D-BA74-DE0906321900}" destId="{57BF1DAD-CFFC-4768-A0D9-5BBFEAC08E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35D1F-FD25-4A7C-96CA-077E089EB12C}">
      <dsp:nvSpPr>
        <dsp:cNvPr id="0" name=""/>
        <dsp:cNvSpPr/>
      </dsp:nvSpPr>
      <dsp:spPr>
        <a:xfrm>
          <a:off x="0" y="2700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7CB76B-40D5-4D5A-9486-70BE78006EB1}">
      <dsp:nvSpPr>
        <dsp:cNvPr id="0" name=""/>
        <dsp:cNvSpPr/>
      </dsp:nvSpPr>
      <dsp:spPr>
        <a:xfrm>
          <a:off x="0" y="2700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Usually a three years programme</a:t>
          </a:r>
          <a:endParaRPr lang="en-US" sz="3700" kern="1200" dirty="0"/>
        </a:p>
      </dsp:txBody>
      <dsp:txXfrm>
        <a:off x="0" y="2700"/>
        <a:ext cx="6291714" cy="1841777"/>
      </dsp:txXfrm>
    </dsp:sp>
    <dsp:sp modelId="{80DC74F3-57E8-4971-85FF-E15DF62C3901}">
      <dsp:nvSpPr>
        <dsp:cNvPr id="0" name=""/>
        <dsp:cNvSpPr/>
      </dsp:nvSpPr>
      <dsp:spPr>
        <a:xfrm>
          <a:off x="0" y="1844478"/>
          <a:ext cx="6291714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31ADB-EBEC-49E9-99A3-59374271FAE0}">
      <dsp:nvSpPr>
        <dsp:cNvPr id="0" name=""/>
        <dsp:cNvSpPr/>
      </dsp:nvSpPr>
      <dsp:spPr>
        <a:xfrm>
          <a:off x="0" y="1844478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at least 2 years training in community Paediatric training posts</a:t>
          </a:r>
          <a:endParaRPr lang="en-US" sz="3700" kern="1200"/>
        </a:p>
      </dsp:txBody>
      <dsp:txXfrm>
        <a:off x="0" y="1844478"/>
        <a:ext cx="6291714" cy="1841777"/>
      </dsp:txXfrm>
    </dsp:sp>
    <dsp:sp modelId="{9BAA1E93-AFD0-4869-8ADA-40CB84789E82}">
      <dsp:nvSpPr>
        <dsp:cNvPr id="0" name=""/>
        <dsp:cNvSpPr/>
      </dsp:nvSpPr>
      <dsp:spPr>
        <a:xfrm>
          <a:off x="0" y="3686256"/>
          <a:ext cx="629171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C283A-EEE5-407A-9B0D-CCFA616E9A51}">
      <dsp:nvSpPr>
        <dsp:cNvPr id="0" name=""/>
        <dsp:cNvSpPr/>
      </dsp:nvSpPr>
      <dsp:spPr>
        <a:xfrm>
          <a:off x="0" y="3686256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1 year for co-specialties e.g. Neurology, Genetics, CAMHS, Public Health  </a:t>
          </a:r>
          <a:endParaRPr lang="en-US" sz="3700" kern="1200"/>
        </a:p>
      </dsp:txBody>
      <dsp:txXfrm>
        <a:off x="0" y="3686256"/>
        <a:ext cx="6291714" cy="1841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F726E-966A-45AC-956A-6C2E5B264FCC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680C0-C23C-4C2B-9613-9FDF62A55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8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680C0-C23C-4C2B-9613-9FDF62A5518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749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680C0-C23C-4C2B-9613-9FDF62A5518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057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680C0-C23C-4C2B-9613-9FDF62A5518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723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Thanks to Yan and Rebecca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2DFF8-B49C-4A69-A3F6-C7B92ED7CB81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65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680C0-C23C-4C2B-9613-9FDF62A5518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701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3F725-9CC1-40BB-9AD9-13FCE07163C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290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680C0-C23C-4C2B-9613-9FDF62A5518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220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680C0-C23C-4C2B-9613-9FDF62A5518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883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680C0-C23C-4C2B-9613-9FDF62A5518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987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680C0-C23C-4C2B-9613-9FDF62A5518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229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680C0-C23C-4C2B-9613-9FDF62A5518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262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680C0-C23C-4C2B-9613-9FDF62A551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620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680C0-C23C-4C2B-9613-9FDF62A5518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4793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680C0-C23C-4C2B-9613-9FDF62A5518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470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680C0-C23C-4C2B-9613-9FDF62A5518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031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4E4AA-A741-47AD-9AEE-DE2869B424F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873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680C0-C23C-4C2B-9613-9FDF62A5518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619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680C0-C23C-4C2B-9613-9FDF62A5518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75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680C0-C23C-4C2B-9613-9FDF62A5518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682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680C0-C23C-4C2B-9613-9FDF62A5518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279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680C0-C23C-4C2B-9613-9FDF62A5518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219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680C0-C23C-4C2B-9613-9FDF62A5518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240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43E4-74CB-4E1F-9B95-D2C90238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5F2BB8-AEE5-477F-857B-1B756E5B2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A907A-66AC-4BB2-BE25-E54D9719E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A2E9-3CAD-42B7-B2A0-8452BF77C3FC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FD942-E7BB-4D40-B851-38D027579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6D852-7EF4-42D5-809A-902E978C9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D8D2-A3A8-44C4-9C46-D0BF7E527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06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EBFD2-F71D-4D85-B47B-6F895D6BE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D5D32C-A365-4A2A-BAAB-2E6C84907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35282-CB87-4251-BC4A-4B4405650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A2E9-3CAD-42B7-B2A0-8452BF77C3FC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8DA07-E8C8-4011-A645-D492B64E1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CC783-673B-4F9B-84E2-0188CC656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D8D2-A3A8-44C4-9C46-D0BF7E527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72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25467A-FB30-4D5F-B2AC-E1C68CFC4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C9D038-730D-4096-B173-22ABC0131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09FE6-2560-49D7-97CF-6407E7883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A2E9-3CAD-42B7-B2A0-8452BF77C3FC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2C42E-E28E-449E-844F-523AA2EF3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E4885-C06A-4B2F-9BC8-94EB6393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D8D2-A3A8-44C4-9C46-D0BF7E527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70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89FAA-CF86-4FCA-A00C-071FDCF48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818FB-95AC-4992-ACB9-A816E0346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3B056-7717-4062-BCC6-DB6A95911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A2E9-3CAD-42B7-B2A0-8452BF77C3FC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C106E-F07B-4352-AD4B-2F0462E1F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F7581-3852-4D15-9412-42331170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D8D2-A3A8-44C4-9C46-D0BF7E527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42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7C9EF-7A15-4E95-98F0-FB970C28F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34AC8-7791-4F9D-88A3-D2C2E6A7A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625F4-5F86-4201-A654-D002A67A6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A2E9-3CAD-42B7-B2A0-8452BF77C3FC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69A23-121E-4E59-871C-56ECC7553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795A8-38E7-4C3C-8A9A-A48A026A8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D8D2-A3A8-44C4-9C46-D0BF7E527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31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DABB-78C0-4316-AFB7-F70AB63B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EB8D8-7144-46B6-AC18-71FEACF45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70D79-B201-4DBC-9BA8-D4BFD14FC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49CAC-4928-4782-B279-9292D8652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A2E9-3CAD-42B7-B2A0-8452BF77C3FC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0B6B4-48EC-4A32-9F60-E63F467E1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68610-E373-4AD6-B7B4-9928EC4DC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D8D2-A3A8-44C4-9C46-D0BF7E527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08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9D8D-A8D6-4273-B51C-19B761768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4A9B8-502F-4B6F-9495-306CE14D2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093D5-55F7-481E-86BB-09A134043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255DA2-848B-4B84-83DC-DF55F94D5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8B659-B4EA-4070-A2F3-B0113FBABB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C79FE-2B0C-4E11-820B-1C22E28E8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A2E9-3CAD-42B7-B2A0-8452BF77C3FC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83FAE4-BE8C-4BA7-A9A3-E5681DD23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5B5EAC-10FA-401A-8E7B-7AB3D9D62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D8D2-A3A8-44C4-9C46-D0BF7E527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35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F166D-FDEC-4EFB-A124-686F5EB3F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F413C3-CB7F-48DA-B3D5-29610FD5B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A2E9-3CAD-42B7-B2A0-8452BF77C3FC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1E2997-6B3A-457B-B173-EC11A68A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26EE8-BD6E-4964-941E-6F2948460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D8D2-A3A8-44C4-9C46-D0BF7E527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5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05A0F0-9407-4C9C-AE34-4C490B14D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A2E9-3CAD-42B7-B2A0-8452BF77C3FC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BF1880-F32B-45F9-8E24-30B18BBE0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13973-A580-474E-8F62-BD96EB801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D8D2-A3A8-44C4-9C46-D0BF7E527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28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35706-960F-497F-B220-AA2803276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45E01-98D5-4F6D-8CEF-62248F7B8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73811-0002-4CC4-BB74-9190FB8F2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F03C3-DFE9-4EB2-AED4-34512A29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A2E9-3CAD-42B7-B2A0-8452BF77C3FC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962F2-A6E3-46BD-ACEA-66C2E7556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0F3DF-06BD-442D-814E-4C8638FA8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D8D2-A3A8-44C4-9C46-D0BF7E527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38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DE9F3-4F93-4BBB-A08D-75F7F31D1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FE8CC1-91F4-478A-B013-EAB2B2E0CA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1A42E-003B-4B1A-8DAA-F4DC184AA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30D7B-8B17-4B03-8DD8-54B2BBD27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A2E9-3CAD-42B7-B2A0-8452BF77C3FC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F09D7-4164-4533-A436-99B8CCAE7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6AED2A-F67C-482D-86D3-0EE0CE256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D8D2-A3A8-44C4-9C46-D0BF7E527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37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F861A5-909A-44C0-B310-70942869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598F6-74B1-48CB-B69D-EDE65FD61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E832E-327B-497F-8B8A-8C73866AA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A2E9-3CAD-42B7-B2A0-8452BF77C3FC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847DE-3421-4CC4-A193-14F6E0815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9E1DA-E0B4-4E78-B3CF-D770AAA55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8D8D2-A3A8-44C4-9C46-D0BF7E527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99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bpna.org.uk/" TargetMode="External"/><Relationship Id="rId3" Type="http://schemas.openxmlformats.org/officeDocument/2006/relationships/hyperlink" Target="https://www.medical-interviews.co.uk/topic/medical-teaching-course-powerpoint-presentation-tips" TargetMode="External"/><Relationship Id="rId7" Type="http://schemas.openxmlformats.org/officeDocument/2006/relationships/hyperlink" Target="https://www.bacdis.org.uk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hyperlink" Target="https://www.bacch.org.uk/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B5DF2A-97C8-4D3C-A96F-8E0B34ED0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GB"/>
              <a:t>Community Paediatrics- </a:t>
            </a:r>
            <a:br>
              <a:rPr lang="en-GB"/>
            </a:br>
            <a:r>
              <a:rPr lang="en-GB"/>
              <a:t>sub-specialty overview and Grid application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48B0E-CCB2-4939-8E41-40B982717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en-GB" dirty="0"/>
              <a:t>Dr A. Hector                    18.August 2020</a:t>
            </a:r>
            <a:endParaRPr lang="en-GB"/>
          </a:p>
          <a:p>
            <a:pPr algn="r"/>
            <a:r>
              <a:rPr lang="en-GB" dirty="0"/>
              <a:t>Wessex Community Paediatric Grid Trainee, ST7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163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450550-64C7-4554-933A-E90F4DD82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Could Community Paediatrics be right for me? </a:t>
            </a:r>
          </a:p>
        </p:txBody>
      </p:sp>
    </p:spTree>
    <p:extLst>
      <p:ext uri="{BB962C8B-B14F-4D97-AF65-F5344CB8AC3E}">
        <p14:creationId xmlns:p14="http://schemas.microsoft.com/office/powerpoint/2010/main" val="2236910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1AC23-2C66-46E8-8B3C-84A59A5DD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Which attitudes and character traits are useful? 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7428A-5FC3-4CC2-847E-780232D8D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endParaRPr lang="en-GB" sz="1800" dirty="0"/>
          </a:p>
          <a:p>
            <a:r>
              <a:rPr lang="en-GB" sz="1800" dirty="0"/>
              <a:t>Empathic and caring nature</a:t>
            </a:r>
          </a:p>
          <a:p>
            <a:r>
              <a:rPr lang="en-GB" sz="1800" dirty="0"/>
              <a:t>Enjoyment to improve life quality </a:t>
            </a:r>
          </a:p>
          <a:p>
            <a:r>
              <a:rPr lang="en-GB" sz="1800" dirty="0"/>
              <a:t>‘Holistic view’ approach</a:t>
            </a:r>
          </a:p>
          <a:p>
            <a:r>
              <a:rPr lang="en-GB" sz="1800" dirty="0"/>
              <a:t>Team player but also able to work independently</a:t>
            </a:r>
          </a:p>
          <a:p>
            <a:r>
              <a:rPr lang="en-GB" sz="1800" dirty="0"/>
              <a:t>Good communicator and networker </a:t>
            </a:r>
          </a:p>
          <a:p>
            <a:r>
              <a:rPr lang="en-GB" sz="1800" dirty="0"/>
              <a:t>Dynamic and proactive</a:t>
            </a:r>
          </a:p>
          <a:p>
            <a:r>
              <a:rPr lang="en-GB" sz="1800" dirty="0"/>
              <a:t>Sense of justice to feel motivated to advocate</a:t>
            </a:r>
          </a:p>
          <a:p>
            <a:r>
              <a:rPr lang="en-GB" sz="1800" dirty="0"/>
              <a:t>Focused and organised - lots of admin!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12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98AD9-DE7A-4000-99C1-6153CD8D9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56372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en-GB" sz="3600" dirty="0">
                <a:cs typeface="Calibri Light"/>
              </a:rPr>
              <a:t> Comparison of General- versus Community Paediatrics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66652-13EA-4441-A356-E1CE473932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CCH/PND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05D5A-9FD5-401D-96A5-2F4147F03F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GB" dirty="0">
                <a:cs typeface="Calibri"/>
              </a:rPr>
              <a:t>Take your work home with you</a:t>
            </a:r>
          </a:p>
          <a:p>
            <a:r>
              <a:rPr lang="en-GB" dirty="0">
                <a:cs typeface="Calibri"/>
              </a:rPr>
              <a:t>Patient ownership</a:t>
            </a:r>
          </a:p>
          <a:p>
            <a:r>
              <a:rPr lang="en-GB" dirty="0">
                <a:cs typeface="Calibri"/>
              </a:rPr>
              <a:t>Can be quite isolating</a:t>
            </a:r>
          </a:p>
          <a:p>
            <a:r>
              <a:rPr lang="en-GB" dirty="0">
                <a:cs typeface="Calibri"/>
              </a:rPr>
              <a:t>Flexible working</a:t>
            </a:r>
          </a:p>
          <a:p>
            <a:r>
              <a:rPr lang="en-GB" dirty="0">
                <a:cs typeface="Calibri"/>
              </a:rPr>
              <a:t>Manage your own time</a:t>
            </a:r>
          </a:p>
          <a:p>
            <a:r>
              <a:rPr lang="en-GB" dirty="0">
                <a:cs typeface="Calibri"/>
              </a:rPr>
              <a:t>Know your patients and family over years</a:t>
            </a:r>
          </a:p>
          <a:p>
            <a:r>
              <a:rPr lang="en-GB" dirty="0">
                <a:cs typeface="Calibri"/>
              </a:rPr>
              <a:t>More time per patient</a:t>
            </a:r>
          </a:p>
          <a:p>
            <a:r>
              <a:rPr lang="en-GB" dirty="0">
                <a:cs typeface="Calibri"/>
              </a:rPr>
              <a:t>Immediate answers not needed </a:t>
            </a: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4D39CE-94BC-4A6D-BCAA-FF839304D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Acute Paediatrics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4FF54-CDA7-4169-9D23-A25D3180183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GB">
                <a:cs typeface="Calibri"/>
              </a:rPr>
              <a:t>Have to 'clock in' and 'clock out' at a set time</a:t>
            </a:r>
          </a:p>
          <a:p>
            <a:r>
              <a:rPr lang="en-GB">
                <a:cs typeface="Calibri"/>
              </a:rPr>
              <a:t>Able to hand over</a:t>
            </a:r>
          </a:p>
          <a:p>
            <a:r>
              <a:rPr lang="en-GB">
                <a:cs typeface="Calibri"/>
              </a:rPr>
              <a:t>More 'camaraderie' based</a:t>
            </a:r>
          </a:p>
          <a:p>
            <a:r>
              <a:rPr lang="en-GB">
                <a:cs typeface="Calibri"/>
              </a:rPr>
              <a:t>Work schedule dictated by on call</a:t>
            </a:r>
          </a:p>
          <a:p>
            <a:r>
              <a:rPr lang="en-GB">
                <a:cs typeface="Calibri"/>
              </a:rPr>
              <a:t>Hard to follow a patient's journey</a:t>
            </a:r>
          </a:p>
          <a:p>
            <a:r>
              <a:rPr lang="en-GB">
                <a:cs typeface="Calibri"/>
              </a:rPr>
              <a:t>Days are very structured</a:t>
            </a:r>
          </a:p>
          <a:p>
            <a:r>
              <a:rPr lang="en-GB">
                <a:cs typeface="Calibri"/>
              </a:rPr>
              <a:t>Less time per patient (unless sick)</a:t>
            </a:r>
          </a:p>
          <a:p>
            <a:r>
              <a:rPr lang="en-GB">
                <a:cs typeface="Calibri"/>
              </a:rPr>
              <a:t>Can deal with life/death situations </a:t>
            </a:r>
          </a:p>
          <a:p>
            <a:r>
              <a:rPr lang="en-GB">
                <a:cs typeface="Calibri"/>
              </a:rPr>
              <a:t>Tend to work with hospital staff only</a:t>
            </a:r>
          </a:p>
          <a:p>
            <a:r>
              <a:rPr lang="en-GB">
                <a:cs typeface="Calibri"/>
              </a:rPr>
              <a:t>Lots of admissions are curable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7EB0A01-EFD9-4A82-AEB2-6DDA3C5EE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616261"/>
              </p:ext>
            </p:extLst>
          </p:nvPr>
        </p:nvGraphicFramePr>
        <p:xfrm>
          <a:off x="316301" y="1279584"/>
          <a:ext cx="11515930" cy="5236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7965">
                  <a:extLst>
                    <a:ext uri="{9D8B030D-6E8A-4147-A177-3AD203B41FA5}">
                      <a16:colId xmlns:a16="http://schemas.microsoft.com/office/drawing/2014/main" val="1188738466"/>
                    </a:ext>
                  </a:extLst>
                </a:gridCol>
                <a:gridCol w="5757965">
                  <a:extLst>
                    <a:ext uri="{9D8B030D-6E8A-4147-A177-3AD203B41FA5}">
                      <a16:colId xmlns:a16="http://schemas.microsoft.com/office/drawing/2014/main" val="883414650"/>
                    </a:ext>
                  </a:extLst>
                </a:gridCol>
              </a:tblGrid>
              <a:tr h="514089">
                <a:tc>
                  <a:txBody>
                    <a:bodyPr/>
                    <a:lstStyle/>
                    <a:p>
                      <a:pPr algn="just"/>
                      <a:r>
                        <a:rPr lang="en-GB" dirty="0"/>
                        <a:t>CCH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General </a:t>
                      </a:r>
                      <a:r>
                        <a:rPr lang="en-GB" dirty="0" err="1"/>
                        <a:t>Paeds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925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dirty="0"/>
                        <a:t>Take your work home with you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sz="1600" dirty="0"/>
                        <a:t>Patient ownership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Have to 'clock in' and 'clock out' at a set time</a:t>
                      </a:r>
                    </a:p>
                    <a:p>
                      <a:pPr lvl="0">
                        <a:buNone/>
                      </a:pPr>
                      <a:r>
                        <a:rPr lang="en-GB" sz="1600" dirty="0"/>
                        <a:t>Able to hand 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43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dirty="0"/>
                        <a:t>Flexible working 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sz="1600" dirty="0"/>
                        <a:t>Manage your own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Work schedule dictated by on call</a:t>
                      </a:r>
                    </a:p>
                    <a:p>
                      <a:pPr lvl="0">
                        <a:buNone/>
                      </a:pPr>
                      <a:r>
                        <a:rPr lang="en-GB" sz="1600" dirty="0"/>
                        <a:t>Days very structured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22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dirty="0"/>
                        <a:t>Know patients and family over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Hard to follow  patient's journey</a:t>
                      </a:r>
                    </a:p>
                    <a:p>
                      <a:pPr lvl="0">
                        <a:buNone/>
                      </a:pPr>
                      <a:r>
                        <a:rPr lang="en-GB" sz="1600" dirty="0"/>
                        <a:t>Address a single problem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783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dirty="0"/>
                        <a:t>More time per patient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sz="1600" dirty="0"/>
                        <a:t>Feels like you are covering everything!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Less time per patient (unless very sick)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681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dirty="0"/>
                        <a:t>Immediate answers not needed</a:t>
                      </a: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1600" b="0" i="0" u="none" strike="noStrike" noProof="0" dirty="0">
                          <a:latin typeface="Calibri"/>
                        </a:rPr>
                        <a:t>Learn lots about parenting – not taught in med school!: (behaviour, sleep, toileting, diet) really affects family's lives.</a:t>
                      </a:r>
                      <a:endParaRPr lang="en-GB" sz="1600" b="0" i="0" u="none" strike="noStrike" noProof="0" dirty="0"/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1600" b="0" i="0" u="none" strike="noStrike" noProof="0" dirty="0"/>
                        <a:t>No cure for most patients but helping to manage difficulties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dirty="0"/>
                        <a:t>Dealing with life/death situations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sz="1600" dirty="0"/>
                        <a:t>Lots of admissions are 'curable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23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dirty="0"/>
                        <a:t>Isolating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sz="1600" dirty="0"/>
                        <a:t>Have to 'look' for your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dirty="0"/>
                        <a:t>More camaraderie 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98455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sz="1600" b="0" i="0" u="none" strike="noStrike" noProof="0" dirty="0">
                          <a:latin typeface="Calibri"/>
                        </a:rPr>
                        <a:t>Working with wide range of multi-agency: education and social care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sz="1600" dirty="0"/>
                        <a:t>Tend to work with hospital staff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239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750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ADEF8-1127-4B17-81F2-A132202BB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Grid training Community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Paediatrics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C786EB71-4FFE-49FF-A818-744B35F1F1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058159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9558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686" t="26806" r="30441" b="39713"/>
          <a:stretch/>
        </p:blipFill>
        <p:spPr>
          <a:xfrm>
            <a:off x="2601406" y="233847"/>
            <a:ext cx="5825764" cy="14568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3410" t="15837" r="6442" b="15732"/>
          <a:stretch/>
        </p:blipFill>
        <p:spPr>
          <a:xfrm>
            <a:off x="2229503" y="1690688"/>
            <a:ext cx="6275099" cy="481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04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553CF-879C-4038-802C-7CB5CAD28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Application process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3DF145-AAB0-4A9A-A786-6B67BB74DBCA}"/>
              </a:ext>
            </a:extLst>
          </p:cNvPr>
          <p:cNvSpPr txBox="1"/>
          <p:nvPr/>
        </p:nvSpPr>
        <p:spPr>
          <a:xfrm>
            <a:off x="5326686" y="1683054"/>
            <a:ext cx="5908488" cy="3060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Two step process – online application and interview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Be aware of timeline – short application window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Prepare eligibility form – Deanery must confirm 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Person specification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Online application – via https://new.oriel.nhs.uk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Interview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Ranking and appoint ability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If Grid application does not work out: 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     there are alternative routes into Community </a:t>
            </a:r>
            <a:r>
              <a:rPr lang="en-US" dirty="0" err="1"/>
              <a:t>Paediatrics</a:t>
            </a:r>
            <a:r>
              <a:rPr lang="en-US" dirty="0"/>
              <a:t>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03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6023-4FB4-4B08-AC83-FBD24CB9B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841" y="-87362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Grid application Timeline </a:t>
            </a:r>
          </a:p>
        </p:txBody>
      </p:sp>
      <p:pic>
        <p:nvPicPr>
          <p:cNvPr id="4" name="Picture 3" descr="A picture containing clock, tiled, glass, bird&#10;&#10;Description automatically generated">
            <a:extLst>
              <a:ext uri="{FF2B5EF4-FFF2-40B4-BE49-F238E27FC236}">
                <a16:creationId xmlns:a16="http://schemas.microsoft.com/office/drawing/2014/main" id="{4E4A3047-D518-453E-85A5-130CF0B77C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7" t="13284" r="5324" b="30450"/>
          <a:stretch/>
        </p:blipFill>
        <p:spPr>
          <a:xfrm rot="5400000">
            <a:off x="3136766" y="2079543"/>
            <a:ext cx="5283725" cy="36010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4036B8-DC9B-4406-B944-F8B04B92729A}"/>
              </a:ext>
            </a:extLst>
          </p:cNvPr>
          <p:cNvSpPr txBox="1"/>
          <p:nvPr/>
        </p:nvSpPr>
        <p:spPr>
          <a:xfrm>
            <a:off x="2130454" y="1238201"/>
            <a:ext cx="184765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07.09.20 12:00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28.09.20 12:00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9</a:t>
            </a:r>
            <a:r>
              <a:rPr lang="en-GB" baseline="30000" dirty="0"/>
              <a:t>th</a:t>
            </a:r>
            <a:r>
              <a:rPr lang="en-GB" dirty="0"/>
              <a:t> of November – 4</a:t>
            </a:r>
            <a:r>
              <a:rPr lang="en-GB" baseline="30000" dirty="0"/>
              <a:t>th</a:t>
            </a:r>
            <a:r>
              <a:rPr lang="en-GB" dirty="0"/>
              <a:t> of December 2020</a:t>
            </a:r>
          </a:p>
          <a:p>
            <a:r>
              <a:rPr lang="en-GB" dirty="0"/>
              <a:t>(specific dates will follow)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BF3A60-52D2-4097-A25B-943C84923078}"/>
              </a:ext>
            </a:extLst>
          </p:cNvPr>
          <p:cNvSpPr txBox="1"/>
          <p:nvPr/>
        </p:nvSpPr>
        <p:spPr>
          <a:xfrm>
            <a:off x="7847815" y="1238201"/>
            <a:ext cx="349734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Online application period opens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Online application period closes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Virtual interviews planned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277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F30BD-78A4-4760-9D0B-1F2E4EC72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Person specification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F040EC-D72E-441F-AF92-5BBADEE74556}"/>
              </a:ext>
            </a:extLst>
          </p:cNvPr>
          <p:cNvSpPr txBox="1"/>
          <p:nvPr/>
        </p:nvSpPr>
        <p:spPr>
          <a:xfrm>
            <a:off x="4851058" y="429419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Clinical experience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Management experience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Quality Improvement / Audit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Education involvement / teaching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Research achievements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Publications/ Presentations and posters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Statement to support application </a:t>
            </a:r>
          </a:p>
        </p:txBody>
      </p:sp>
    </p:spTree>
    <p:extLst>
      <p:ext uri="{BB962C8B-B14F-4D97-AF65-F5344CB8AC3E}">
        <p14:creationId xmlns:p14="http://schemas.microsoft.com/office/powerpoint/2010/main" val="2194037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872C29-3512-461E-8F53-F5F63A9D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Tips and examples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15053C-CAC6-4441-AA01-DD466B247BD1}"/>
              </a:ext>
            </a:extLst>
          </p:cNvPr>
          <p:cNvSpPr txBox="1"/>
          <p:nvPr/>
        </p:nvSpPr>
        <p:spPr>
          <a:xfrm>
            <a:off x="6096000" y="820880"/>
            <a:ext cx="5257799" cy="4889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dirty="0"/>
              <a:t>Audit/QI: Don’t need lots of projects, one or two good ones! Make sure you close the loop and demonstrate service improvement.</a:t>
            </a:r>
            <a:r>
              <a:rPr lang="en-US" sz="1500" baseline="0" dirty="0"/>
              <a:t> 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1500" baseline="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aseline="0" dirty="0"/>
              <a:t>Management: Try to show activity e.g. </a:t>
            </a:r>
            <a:r>
              <a:rPr lang="en-US" sz="1500" baseline="0" dirty="0" err="1"/>
              <a:t>rota</a:t>
            </a:r>
            <a:r>
              <a:rPr lang="en-US" sz="1500" baseline="0" dirty="0"/>
              <a:t> </a:t>
            </a:r>
            <a:r>
              <a:rPr lang="en-US" sz="1500" baseline="0" dirty="0" err="1"/>
              <a:t>co-ordinator</a:t>
            </a:r>
            <a:r>
              <a:rPr lang="en-US" sz="1500" baseline="0" dirty="0"/>
              <a:t>, member of BMA local </a:t>
            </a:r>
            <a:r>
              <a:rPr lang="en-US" sz="1500" dirty="0"/>
              <a:t>negotiation committee as Local Trust’s representative for </a:t>
            </a:r>
            <a:r>
              <a:rPr lang="en-US" sz="1500" baseline="0" dirty="0"/>
              <a:t>LTFT </a:t>
            </a:r>
            <a:r>
              <a:rPr lang="en-US" sz="1500" baseline="0" dirty="0" err="1"/>
              <a:t>Paediatric</a:t>
            </a:r>
            <a:r>
              <a:rPr lang="en-US" sz="1500" baseline="0" dirty="0"/>
              <a:t> Trainees and presented trainee’s concerns (not just passively sitting in but also getting involved).</a:t>
            </a:r>
            <a:endParaRPr lang="en-US" sz="1500" u="sng" baseline="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baseline="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aseline="0" dirty="0"/>
              <a:t>Posters/Presentations: Take every opportunity to submit a poster for annual conferences (also an opportunity to meet people!)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Research: Ask Catrina or other people where you can get involved! You do not need to get points in every section!!!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932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ABEECF-A1BB-4592-A750-7C0B8E84F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Interview example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CD6A68-E626-4D76-BE4C-C9520B308554}"/>
              </a:ext>
            </a:extLst>
          </p:cNvPr>
          <p:cNvSpPr txBox="1"/>
          <p:nvPr/>
        </p:nvSpPr>
        <p:spPr>
          <a:xfrm>
            <a:off x="6096000" y="820880"/>
            <a:ext cx="5257799" cy="4889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Two stations: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Presentation</a:t>
            </a:r>
            <a:r>
              <a:rPr lang="en-US" dirty="0"/>
              <a:t> (8 min)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‘How can your past achievements and strengths help to support a future career in Community Child Health?’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Questions for example</a:t>
            </a:r>
            <a:r>
              <a:rPr lang="en-US" dirty="0"/>
              <a:t>: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Why Community </a:t>
            </a:r>
            <a:r>
              <a:rPr lang="en-US" dirty="0" err="1"/>
              <a:t>Paediatrics</a:t>
            </a:r>
            <a:r>
              <a:rPr lang="en-US" dirty="0"/>
              <a:t>?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Talk about evidence in your CV showing that you are able to contribute and improve services in the future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Demonstrate how you keep up to date and use evidence-based medicine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Two clinical scenarios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3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38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2D02E-BE11-4BE7-8D9D-E24B0EDA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This talk is for…..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F3A3C-1322-4F58-AEA2-22EE6DB0C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n-GB" sz="2400" dirty="0"/>
              <a:t>General Paediatric core trainees who want to make the most of their Community Core-training</a:t>
            </a:r>
          </a:p>
          <a:p>
            <a:endParaRPr lang="en-GB" sz="2400" dirty="0"/>
          </a:p>
          <a:p>
            <a:r>
              <a:rPr lang="en-GB" sz="2400" dirty="0"/>
              <a:t>General Paediatric core trainees considering sub-specialty training in Community Paediatrics</a:t>
            </a:r>
          </a:p>
          <a:p>
            <a:endParaRPr lang="en-GB" sz="2400" dirty="0"/>
          </a:p>
          <a:p>
            <a:r>
              <a:rPr lang="en-GB" sz="2400" dirty="0"/>
              <a:t>All core trainees considering a paediatric sub-specialty Grid application</a:t>
            </a:r>
          </a:p>
        </p:txBody>
      </p:sp>
    </p:spTree>
    <p:extLst>
      <p:ext uri="{BB962C8B-B14F-4D97-AF65-F5344CB8AC3E}">
        <p14:creationId xmlns:p14="http://schemas.microsoft.com/office/powerpoint/2010/main" val="2257372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995117" cy="4351338"/>
          </a:xfrm>
        </p:spPr>
        <p:txBody>
          <a:bodyPr/>
          <a:lstStyle/>
          <a:p>
            <a:r>
              <a:rPr lang="en-GB" dirty="0"/>
              <a:t>Medical interviews book </a:t>
            </a:r>
          </a:p>
          <a:p>
            <a:r>
              <a:rPr lang="en-GB" dirty="0"/>
              <a:t>Presentation tips: </a:t>
            </a:r>
            <a:r>
              <a:rPr lang="en-GB" dirty="0">
                <a:hlinkClick r:id="rId3"/>
              </a:rPr>
              <a:t>https://www.medical-interviews.co.uk/topic/medical-teaching-course-powerpoint-presentation-tips</a:t>
            </a:r>
            <a:endParaRPr lang="en-GB" dirty="0"/>
          </a:p>
          <a:p>
            <a:r>
              <a:rPr lang="en-GB" dirty="0"/>
              <a:t>Webinars &amp; </a:t>
            </a:r>
            <a:r>
              <a:rPr lang="en-GB" dirty="0" err="1"/>
              <a:t>Trelloboards</a:t>
            </a:r>
            <a:endParaRPr lang="en-GB" dirty="0"/>
          </a:p>
          <a:p>
            <a:r>
              <a:rPr lang="en-GB" dirty="0"/>
              <a:t>BACCH </a:t>
            </a:r>
          </a:p>
          <a:p>
            <a:r>
              <a:rPr lang="en-GB" dirty="0"/>
              <a:t>BPNA</a:t>
            </a:r>
          </a:p>
          <a:p>
            <a:r>
              <a:rPr lang="en-GB" dirty="0"/>
              <a:t>BACD</a:t>
            </a:r>
          </a:p>
          <a:p>
            <a:endParaRPr lang="en-GB" dirty="0"/>
          </a:p>
        </p:txBody>
      </p:sp>
      <p:pic>
        <p:nvPicPr>
          <p:cNvPr id="2050" name="Picture 2" descr="Medical Interviews 2nd Edition : A comprehensive guide to CT, ST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032" y="253036"/>
            <a:ext cx="2312655" cy="326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ritish Paediatric Neurology Association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42" y="4809093"/>
            <a:ext cx="3256437" cy="120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ritish Academy of Childhood Disabili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844" y="4569741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63110" y="6143785"/>
            <a:ext cx="2781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7"/>
              </a:rPr>
              <a:t>https://www.bacdis.org.uk/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531156" y="5985669"/>
            <a:ext cx="2122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8"/>
              </a:rPr>
              <a:t>https://bpna.org.uk/</a:t>
            </a:r>
            <a:endParaRPr lang="en-GB" dirty="0"/>
          </a:p>
        </p:txBody>
      </p:sp>
      <p:pic>
        <p:nvPicPr>
          <p:cNvPr id="2056" name="Picture 8" descr="British Association for Community Child Healt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451" y="3559279"/>
            <a:ext cx="4666806" cy="92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39344" y="4364817"/>
            <a:ext cx="2736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10"/>
              </a:rPr>
              <a:t>https://www.bacch.org.uk/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571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B9A35-4E81-495D-AC22-3EFA15508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Numbers of 2019 Round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B8417-F5E7-4F81-9FCD-7936BC5C6ACE}"/>
              </a:ext>
            </a:extLst>
          </p:cNvPr>
          <p:cNvSpPr txBox="1"/>
          <p:nvPr/>
        </p:nvSpPr>
        <p:spPr>
          <a:xfrm>
            <a:off x="5370153" y="1526033"/>
            <a:ext cx="5536397" cy="393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CCH 58 applications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3 unsuccessful at long / short list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55 interviewed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48 appointable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27 accepted offers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19 had first choice</a:t>
            </a:r>
          </a:p>
        </p:txBody>
      </p:sp>
    </p:spTree>
    <p:extLst>
      <p:ext uri="{BB962C8B-B14F-4D97-AF65-F5344CB8AC3E}">
        <p14:creationId xmlns:p14="http://schemas.microsoft.com/office/powerpoint/2010/main" val="318377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D640D3-9917-45BC-A546-B4B2C4665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6429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3D86F-2EF1-4162-8B9D-654C44824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43D14C-F359-405E-8459-24B08BCEEA0E}"/>
              </a:ext>
            </a:extLst>
          </p:cNvPr>
          <p:cNvSpPr txBox="1"/>
          <p:nvPr/>
        </p:nvSpPr>
        <p:spPr>
          <a:xfrm>
            <a:off x="648930" y="2438400"/>
            <a:ext cx="3990125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Public Health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Neuro-disability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Developmental / </a:t>
            </a:r>
            <a:r>
              <a:rPr lang="en-US" sz="2000" dirty="0" err="1"/>
              <a:t>Behavioural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Safeguarding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7260C7-38B1-4262-A8CD-D15C242B2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1523764"/>
            <a:ext cx="6019331" cy="3807226"/>
          </a:xfrm>
          <a:prstGeom prst="rect">
            <a:avLst/>
          </a:prstGeom>
          <a:effectLst/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6218B91-6159-451D-831A-E96265C7D8C9}"/>
              </a:ext>
            </a:extLst>
          </p:cNvPr>
          <p:cNvSpPr txBox="1">
            <a:spLocks/>
          </p:cNvSpPr>
          <p:nvPr/>
        </p:nvSpPr>
        <p:spPr>
          <a:xfrm>
            <a:off x="219075" y="365125"/>
            <a:ext cx="111347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GB" dirty="0"/>
              <a:t>Four areas of               Community Paediatrics</a:t>
            </a:r>
          </a:p>
        </p:txBody>
      </p:sp>
    </p:spTree>
    <p:extLst>
      <p:ext uri="{BB962C8B-B14F-4D97-AF65-F5344CB8AC3E}">
        <p14:creationId xmlns:p14="http://schemas.microsoft.com/office/powerpoint/2010/main" val="370935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Donald Henderson - Wikipedia">
            <a:extLst>
              <a:ext uri="{FF2B5EF4-FFF2-40B4-BE49-F238E27FC236}">
                <a16:creationId xmlns:a16="http://schemas.microsoft.com/office/drawing/2014/main" id="{74897CC4-AD4B-4EDB-9AB6-6327DD0D96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2427288"/>
            <a:ext cx="2682875" cy="35353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124910D1-E9B0-4180-B5A9-7CF30CDC9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83743" y="3042444"/>
            <a:ext cx="3535363" cy="23050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 close up of a bottle&#10;&#10;Description automatically generated">
            <a:extLst>
              <a:ext uri="{FF2B5EF4-FFF2-40B4-BE49-F238E27FC236}">
                <a16:creationId xmlns:a16="http://schemas.microsoft.com/office/drawing/2014/main" id="{C7873E1F-8D93-4D77-9BB7-A5C29FA66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2427288"/>
            <a:ext cx="4773613" cy="35353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DB7F9-78EE-44F0-816F-74FFF5C4F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GB"/>
              <a:t>Public Health </a:t>
            </a:r>
          </a:p>
        </p:txBody>
      </p:sp>
    </p:spTree>
    <p:extLst>
      <p:ext uri="{BB962C8B-B14F-4D97-AF65-F5344CB8AC3E}">
        <p14:creationId xmlns:p14="http://schemas.microsoft.com/office/powerpoint/2010/main" val="1878776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DD583-1CF4-4AFC-8244-EB0FF9867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/>
              <a:t>Neuro-disability</a:t>
            </a:r>
          </a:p>
        </p:txBody>
      </p:sp>
      <p:pic>
        <p:nvPicPr>
          <p:cNvPr id="5" name="Content Placeholder 4" descr="See the source image">
            <a:extLst>
              <a:ext uri="{FF2B5EF4-FFF2-40B4-BE49-F238E27FC236}">
                <a16:creationId xmlns:a16="http://schemas.microsoft.com/office/drawing/2014/main" id="{9CD6796D-25E1-40D9-93E6-69CC6C1B85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87"/>
          <a:stretch/>
        </p:blipFill>
        <p:spPr bwMode="auto">
          <a:xfrm>
            <a:off x="481946" y="794247"/>
            <a:ext cx="3529109" cy="313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Image result for children with epilepsy">
            <a:extLst>
              <a:ext uri="{FF2B5EF4-FFF2-40B4-BE49-F238E27FC236}">
                <a16:creationId xmlns:a16="http://schemas.microsoft.com/office/drawing/2014/main" id="{165AE4D3-8B88-4D3C-A6DE-912713253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2788" y="1081695"/>
            <a:ext cx="3526424" cy="256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7E42644E-F42C-4166-A0EE-73BC8A971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3400" y="1417787"/>
            <a:ext cx="3553968" cy="18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DEA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12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71A784BF-09DB-448D-99FC-B49DFC66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3" name="Rectangle 192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1EB646-B339-4F31-8147-ED05B329F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052"/>
            <a:ext cx="9334500" cy="164592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600" u="sng" kern="1200" dirty="0">
                <a:latin typeface="+mj-lt"/>
                <a:ea typeface="+mj-ea"/>
                <a:cs typeface="+mj-cs"/>
              </a:rPr>
              <a:t>Developmental / </a:t>
            </a:r>
            <a:r>
              <a:rPr lang="en-US" sz="2600" u="sng" kern="1200" dirty="0" err="1">
                <a:latin typeface="+mj-lt"/>
                <a:ea typeface="+mj-ea"/>
                <a:cs typeface="+mj-cs"/>
              </a:rPr>
              <a:t>Behavioural</a:t>
            </a:r>
            <a:r>
              <a:rPr lang="en-US" sz="2600" u="sng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600" u="sng" kern="1200" dirty="0" err="1">
                <a:latin typeface="+mj-lt"/>
                <a:ea typeface="+mj-ea"/>
                <a:cs typeface="+mj-cs"/>
              </a:rPr>
              <a:t>Paediatrics</a:t>
            </a:r>
            <a:r>
              <a:rPr lang="en-US" sz="2600" u="sng" kern="1200" dirty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126" name="Picture 6" descr="A person lying on a bed&#10;&#10;Description automatically generated">
            <a:extLst>
              <a:ext uri="{FF2B5EF4-FFF2-40B4-BE49-F238E27FC236}">
                <a16:creationId xmlns:a16="http://schemas.microsoft.com/office/drawing/2014/main" id="{D9A6F19A-7E79-4488-80B3-2D3BC14DB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" r="28146" b="-2"/>
          <a:stretch/>
        </p:blipFill>
        <p:spPr bwMode="auto">
          <a:xfrm>
            <a:off x="20" y="-6"/>
            <a:ext cx="3931900" cy="40050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1499AB-E56D-432D-A45D-682C2E180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r="20769"/>
          <a:stretch/>
        </p:blipFill>
        <p:spPr bwMode="auto">
          <a:xfrm>
            <a:off x="4130040" y="6"/>
            <a:ext cx="3931920" cy="40050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0B1FC5E-DC01-4894-B900-22317C0EF8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0" r="10487" b="-2"/>
          <a:stretch/>
        </p:blipFill>
        <p:spPr bwMode="auto">
          <a:xfrm>
            <a:off x="8260080" y="-1"/>
            <a:ext cx="3931920" cy="40050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5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077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95F8C-0464-4951-B0EA-48A65F83E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96" y="4571216"/>
            <a:ext cx="10906008" cy="1115415"/>
          </a:xfrm>
        </p:spPr>
        <p:txBody>
          <a:bodyPr>
            <a:normAutofit/>
          </a:bodyPr>
          <a:lstStyle/>
          <a:p>
            <a:r>
              <a:rPr lang="en-GB"/>
              <a:t>Safeguarding</a:t>
            </a:r>
          </a:p>
        </p:txBody>
      </p:sp>
      <p:pic>
        <p:nvPicPr>
          <p:cNvPr id="6148" name="Picture 4" descr="See the source image">
            <a:extLst>
              <a:ext uri="{FF2B5EF4-FFF2-40B4-BE49-F238E27FC236}">
                <a16:creationId xmlns:a16="http://schemas.microsoft.com/office/drawing/2014/main" id="{1284C3E3-5996-48D6-83AB-5C2B8DCD2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5" r="3475"/>
          <a:stretch/>
        </p:blipFill>
        <p:spPr bwMode="auto">
          <a:xfrm>
            <a:off x="321628" y="320511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4052D941-54F4-4543-B7BE-11E9515EF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6" r="35795" b="-1"/>
          <a:stretch/>
        </p:blipFill>
        <p:spPr bwMode="auto">
          <a:xfrm>
            <a:off x="4198385" y="320511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See the source image">
            <a:extLst>
              <a:ext uri="{FF2B5EF4-FFF2-40B4-BE49-F238E27FC236}">
                <a16:creationId xmlns:a16="http://schemas.microsoft.com/office/drawing/2014/main" id="{2448058C-6D48-4466-86F1-247990B24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853"/>
          <a:stretch/>
        </p:blipFill>
        <p:spPr bwMode="auto">
          <a:xfrm>
            <a:off x="8075142" y="320511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E481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885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FE6F1A-03B0-4D82-B5C3-3B8DA1141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3" y="1396686"/>
            <a:ext cx="3505701" cy="4064628"/>
          </a:xfrm>
        </p:spPr>
        <p:txBody>
          <a:bodyPr>
            <a:normAutofit/>
          </a:bodyPr>
          <a:lstStyle/>
          <a:p>
            <a:r>
              <a:rPr lang="en-GB" sz="4100" dirty="0">
                <a:solidFill>
                  <a:srgbClr val="FFFFFF"/>
                </a:solidFill>
              </a:rPr>
              <a:t>General Paediatricians – core training I 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0ED18-901F-4600-BA21-4BC819123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n-GB" dirty="0"/>
              <a:t>Neuro-disability clinics</a:t>
            </a:r>
          </a:p>
          <a:p>
            <a:r>
              <a:rPr lang="en-GB" dirty="0"/>
              <a:t>Special school clinics </a:t>
            </a:r>
          </a:p>
          <a:p>
            <a:r>
              <a:rPr lang="en-GB" dirty="0"/>
              <a:t>TAC / MDT meetings</a:t>
            </a:r>
          </a:p>
          <a:p>
            <a:r>
              <a:rPr lang="en-GB" dirty="0"/>
              <a:t>Cerebral palsy clinics</a:t>
            </a:r>
          </a:p>
          <a:p>
            <a:r>
              <a:rPr lang="en-GB" dirty="0"/>
              <a:t>Down Syndrome clinics</a:t>
            </a:r>
          </a:p>
          <a:p>
            <a:r>
              <a:rPr lang="en-GB" dirty="0"/>
              <a:t>Speech and language developmental assessments with SALT team</a:t>
            </a:r>
          </a:p>
        </p:txBody>
      </p:sp>
    </p:spTree>
    <p:extLst>
      <p:ext uri="{BB962C8B-B14F-4D97-AF65-F5344CB8AC3E}">
        <p14:creationId xmlns:p14="http://schemas.microsoft.com/office/powerpoint/2010/main" val="177759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519D2-093D-4A7B-80EB-9926EACD3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7" y="1233241"/>
            <a:ext cx="3787387" cy="4064628"/>
          </a:xfrm>
        </p:spPr>
        <p:txBody>
          <a:bodyPr>
            <a:normAutofit/>
          </a:bodyPr>
          <a:lstStyle/>
          <a:p>
            <a:r>
              <a:rPr lang="en-GB" sz="4100" dirty="0">
                <a:solidFill>
                  <a:srgbClr val="FFFFFF"/>
                </a:solidFill>
              </a:rPr>
              <a:t>General Paediatricians – core training II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98456-CBE3-4CC0-895A-D4D93180C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GB" sz="2400"/>
              <a:t>Audiology and visual assessment clinics</a:t>
            </a:r>
          </a:p>
          <a:p>
            <a:r>
              <a:rPr lang="en-GB" sz="2400"/>
              <a:t>Follow MDT members (e.g. Physio, OT, Portage team, meet SENCO)</a:t>
            </a:r>
          </a:p>
          <a:p>
            <a:r>
              <a:rPr lang="en-GB" sz="2400"/>
              <a:t>Palliative care – visit local hospice, ethics reflections</a:t>
            </a:r>
          </a:p>
          <a:p>
            <a:r>
              <a:rPr lang="en-GB" sz="2400"/>
              <a:t>Safeguarding – shadow CP assessment in Magnolia centre or ED</a:t>
            </a:r>
          </a:p>
          <a:p>
            <a:r>
              <a:rPr lang="en-GB" sz="2400"/>
              <a:t>LAC clinics </a:t>
            </a:r>
          </a:p>
          <a:p>
            <a:r>
              <a:rPr lang="en-GB" sz="2400"/>
              <a:t>Adoption panel / pre-adoption assessment clinics                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54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954</Words>
  <Application>Microsoft Office PowerPoint</Application>
  <PresentationFormat>Widescreen</PresentationFormat>
  <Paragraphs>219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Community Paediatrics-  sub-specialty overview and Grid application </vt:lpstr>
      <vt:lpstr>This talk is for…..</vt:lpstr>
      <vt:lpstr>  </vt:lpstr>
      <vt:lpstr>Public Health </vt:lpstr>
      <vt:lpstr>Neuro-disability</vt:lpstr>
      <vt:lpstr>Developmental / Behavioural Paediatrics </vt:lpstr>
      <vt:lpstr>Safeguarding</vt:lpstr>
      <vt:lpstr>General Paediatricians – core training I </vt:lpstr>
      <vt:lpstr>General Paediatricians – core training II</vt:lpstr>
      <vt:lpstr>Could Community Paediatrics be right for me? </vt:lpstr>
      <vt:lpstr>Which attitudes and character traits are useful? </vt:lpstr>
      <vt:lpstr> Comparison of General- versus Community Paediatrics</vt:lpstr>
      <vt:lpstr>Grid training Community Paediatrics </vt:lpstr>
      <vt:lpstr>PowerPoint Presentation</vt:lpstr>
      <vt:lpstr>Application process</vt:lpstr>
      <vt:lpstr>Grid application Timeline </vt:lpstr>
      <vt:lpstr>Person specification </vt:lpstr>
      <vt:lpstr>Tips and examples</vt:lpstr>
      <vt:lpstr>Interview example</vt:lpstr>
      <vt:lpstr>Useful Resources</vt:lpstr>
      <vt:lpstr>Numbers of 2019 Round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Paediatrics-  sub-specialty overview and Grid application</dc:title>
  <dc:creator>Ariadne Hector</dc:creator>
  <cp:lastModifiedBy>Hector, Ariadne - Trainee Doctor</cp:lastModifiedBy>
  <cp:revision>3</cp:revision>
  <cp:lastPrinted>2020-08-18T09:27:28Z</cp:lastPrinted>
  <dcterms:created xsi:type="dcterms:W3CDTF">2020-08-18T09:21:57Z</dcterms:created>
  <dcterms:modified xsi:type="dcterms:W3CDTF">2020-08-19T08:54:35Z</dcterms:modified>
</cp:coreProperties>
</file>