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41"/>
  </p:notesMasterIdLst>
  <p:sldIdLst>
    <p:sldId id="256" r:id="rId2"/>
    <p:sldId id="291" r:id="rId3"/>
    <p:sldId id="276" r:id="rId4"/>
    <p:sldId id="280" r:id="rId5"/>
    <p:sldId id="277" r:id="rId6"/>
    <p:sldId id="257" r:id="rId7"/>
    <p:sldId id="258" r:id="rId8"/>
    <p:sldId id="259" r:id="rId9"/>
    <p:sldId id="260" r:id="rId10"/>
    <p:sldId id="282" r:id="rId11"/>
    <p:sldId id="261" r:id="rId12"/>
    <p:sldId id="262" r:id="rId13"/>
    <p:sldId id="263" r:id="rId14"/>
    <p:sldId id="264" r:id="rId15"/>
    <p:sldId id="265" r:id="rId16"/>
    <p:sldId id="266" r:id="rId17"/>
    <p:sldId id="281" r:id="rId18"/>
    <p:sldId id="283" r:id="rId19"/>
    <p:sldId id="272" r:id="rId20"/>
    <p:sldId id="267" r:id="rId21"/>
    <p:sldId id="269" r:id="rId22"/>
    <p:sldId id="273" r:id="rId23"/>
    <p:sldId id="274" r:id="rId24"/>
    <p:sldId id="268" r:id="rId25"/>
    <p:sldId id="275" r:id="rId26"/>
    <p:sldId id="290" r:id="rId27"/>
    <p:sldId id="270" r:id="rId28"/>
    <p:sldId id="271" r:id="rId29"/>
    <p:sldId id="288" r:id="rId30"/>
    <p:sldId id="293" r:id="rId31"/>
    <p:sldId id="289" r:id="rId32"/>
    <p:sldId id="278" r:id="rId33"/>
    <p:sldId id="279" r:id="rId34"/>
    <p:sldId id="286" r:id="rId35"/>
    <p:sldId id="295" r:id="rId36"/>
    <p:sldId id="287" r:id="rId37"/>
    <p:sldId id="285" r:id="rId38"/>
    <p:sldId id="294" r:id="rId39"/>
    <p:sldId id="28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EFE9E-DD32-4D0E-8930-BE1226929EBB}" type="datetimeFigureOut">
              <a:rPr lang="en-GB" smtClean="0"/>
              <a:pPr/>
              <a:t>01/08/2018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B3395-DB71-45A9-8656-4A31888BA9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269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00C5D25-4A09-4525-B749-A0B730C69C63}" type="datetimeFigureOut">
              <a:rPr lang="en-GB" smtClean="0"/>
              <a:pPr/>
              <a:t>01/08/2018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88293A9-841C-4343-9022-3E737BE07E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870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5D25-4A09-4525-B749-A0B730C69C63}" type="datetimeFigureOut">
              <a:rPr lang="en-GB" smtClean="0"/>
              <a:pPr/>
              <a:t>01/08/2018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93A9-841C-4343-9022-3E737BE07E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240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5D25-4A09-4525-B749-A0B730C69C63}" type="datetimeFigureOut">
              <a:rPr lang="en-GB" smtClean="0"/>
              <a:pPr/>
              <a:t>01/08/2018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93A9-841C-4343-9022-3E737BE07E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411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5D25-4A09-4525-B749-A0B730C69C63}" type="datetimeFigureOut">
              <a:rPr lang="en-GB" smtClean="0"/>
              <a:pPr/>
              <a:t>01/08/2018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93A9-841C-4343-9022-3E737BE07E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48821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5D25-4A09-4525-B749-A0B730C69C63}" type="datetimeFigureOut">
              <a:rPr lang="en-GB" smtClean="0"/>
              <a:pPr/>
              <a:t>01/08/2018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93A9-841C-4343-9022-3E737BE07E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87274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5D25-4A09-4525-B749-A0B730C69C63}" type="datetimeFigureOut">
              <a:rPr lang="en-GB" smtClean="0"/>
              <a:pPr/>
              <a:t>01/08/2018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93A9-841C-4343-9022-3E737BE07E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8164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5D25-4A09-4525-B749-A0B730C69C63}" type="datetimeFigureOut">
              <a:rPr lang="en-GB" smtClean="0"/>
              <a:pPr/>
              <a:t>01/08/2018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93A9-841C-4343-9022-3E737BE07E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83666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5D25-4A09-4525-B749-A0B730C69C63}" type="datetimeFigureOut">
              <a:rPr lang="en-GB" smtClean="0"/>
              <a:pPr/>
              <a:t>01/08/2018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93A9-841C-4343-9022-3E737BE07E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2385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5D25-4A09-4525-B749-A0B730C69C63}" type="datetimeFigureOut">
              <a:rPr lang="en-GB" smtClean="0"/>
              <a:pPr/>
              <a:t>01/08/2018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93A9-841C-4343-9022-3E737BE07E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9300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5D25-4A09-4525-B749-A0B730C69C63}" type="datetimeFigureOut">
              <a:rPr lang="en-GB" smtClean="0"/>
              <a:pPr/>
              <a:t>01/08/2018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93A9-841C-4343-9022-3E737BE07E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933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5D25-4A09-4525-B749-A0B730C69C63}" type="datetimeFigureOut">
              <a:rPr lang="en-GB" smtClean="0"/>
              <a:pPr/>
              <a:t>01/08/2018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93A9-841C-4343-9022-3E737BE07E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655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5D25-4A09-4525-B749-A0B730C69C63}" type="datetimeFigureOut">
              <a:rPr lang="en-GB" smtClean="0"/>
              <a:pPr/>
              <a:t>01/08/2018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93A9-841C-4343-9022-3E737BE07E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879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5D25-4A09-4525-B749-A0B730C69C63}" type="datetimeFigureOut">
              <a:rPr lang="en-GB" smtClean="0"/>
              <a:pPr/>
              <a:t>01/08/2018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93A9-841C-4343-9022-3E737BE07E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648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5D25-4A09-4525-B749-A0B730C69C63}" type="datetimeFigureOut">
              <a:rPr lang="en-GB" smtClean="0"/>
              <a:pPr/>
              <a:t>01/08/2018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93A9-841C-4343-9022-3E737BE07E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7700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5D25-4A09-4525-B749-A0B730C69C63}" type="datetimeFigureOut">
              <a:rPr lang="en-GB" smtClean="0"/>
              <a:pPr/>
              <a:t>01/08/2018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93A9-841C-4343-9022-3E737BE07E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9735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5D25-4A09-4525-B749-A0B730C69C63}" type="datetimeFigureOut">
              <a:rPr lang="en-GB" smtClean="0"/>
              <a:pPr/>
              <a:t>01/08/2018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93A9-841C-4343-9022-3E737BE07E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347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5D25-4A09-4525-B749-A0B730C69C63}" type="datetimeFigureOut">
              <a:rPr lang="en-GB" smtClean="0"/>
              <a:pPr/>
              <a:t>01/08/2018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93A9-841C-4343-9022-3E737BE07E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1487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0C5D25-4A09-4525-B749-A0B730C69C63}" type="datetimeFigureOut">
              <a:rPr lang="en-GB" smtClean="0"/>
              <a:pPr/>
              <a:t>01/08/2018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8293A9-841C-4343-9022-3E737BE07E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860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Paediatric renal trauma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James Austin </a:t>
            </a:r>
          </a:p>
          <a:p>
            <a:r>
              <a:rPr lang="en-GB" dirty="0"/>
              <a:t>Foundation Year 2</a:t>
            </a:r>
          </a:p>
          <a:p>
            <a:r>
              <a:rPr lang="en-GB" dirty="0"/>
              <a:t>Basingstoke &amp; North Hampshire Hospital</a:t>
            </a:r>
          </a:p>
        </p:txBody>
      </p:sp>
    </p:spTree>
    <p:extLst>
      <p:ext uri="{BB962C8B-B14F-4D97-AF65-F5344CB8AC3E}">
        <p14:creationId xmlns:p14="http://schemas.microsoft.com/office/powerpoint/2010/main" xmlns="" val="3217446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4B29AAAD-EDE3-4660-8ACA-E1DE2E3D8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78A1CC1-F1BD-4E2E-91C4-6E5DDC1E1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GB" dirty="0"/>
              <a:t>Features suggestive of significant renal trauma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2172AB56-8F49-4EDA-8E18-A75C507078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tretch/>
        </p:blipFill>
        <p:spPr>
          <a:xfrm>
            <a:off x="1326898" y="3243263"/>
            <a:ext cx="3037391" cy="270668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195B5662-846E-4E6C-AC07-5796145DE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FADB29AC-9E33-45D0-8C7F-4A64C2AF6C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000" dirty="0"/>
              <a:t>There are no consistent features seen in all renal trauma</a:t>
            </a:r>
          </a:p>
          <a:p>
            <a:r>
              <a:rPr lang="en-GB" sz="2000" dirty="0"/>
              <a:t>Mechanism can be relatively innocuous</a:t>
            </a:r>
          </a:p>
          <a:p>
            <a:r>
              <a:rPr lang="en-GB" sz="2000" dirty="0"/>
              <a:t>Gross haematuria can occur with simple small haematomas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Therefore, low threshold to suspect!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E667F25B-9E4B-47E3-A506-2A9978E16EA8}"/>
              </a:ext>
            </a:extLst>
          </p:cNvPr>
          <p:cNvCxnSpPr>
            <a:cxnSpLocks/>
          </p:cNvCxnSpPr>
          <p:nvPr/>
        </p:nvCxnSpPr>
        <p:spPr>
          <a:xfrm>
            <a:off x="971600" y="5229200"/>
            <a:ext cx="35529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735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 call surgeons r/v</a:t>
            </a:r>
          </a:p>
          <a:p>
            <a:pPr lvl="1"/>
            <a:r>
              <a:rPr lang="en-GB" dirty="0"/>
              <a:t>Bloods + venous gas</a:t>
            </a:r>
          </a:p>
          <a:p>
            <a:pPr lvl="1"/>
            <a:r>
              <a:rPr lang="en-GB" dirty="0"/>
              <a:t>IVI</a:t>
            </a:r>
          </a:p>
          <a:p>
            <a:pPr lvl="1"/>
            <a:r>
              <a:rPr lang="en-GB" dirty="0"/>
              <a:t>Urinary catheter</a:t>
            </a:r>
          </a:p>
          <a:p>
            <a:pPr lvl="1"/>
            <a:r>
              <a:rPr lang="en-GB" dirty="0"/>
              <a:t>Bed rest</a:t>
            </a:r>
          </a:p>
          <a:p>
            <a:pPr lvl="1"/>
            <a:r>
              <a:rPr lang="en-GB" dirty="0"/>
              <a:t>ITU r/v and on call urology contact</a:t>
            </a:r>
          </a:p>
          <a:p>
            <a:pPr lvl="2"/>
            <a:r>
              <a:rPr lang="en-GB" dirty="0"/>
              <a:t>No urology contact for 3hrs!!</a:t>
            </a:r>
          </a:p>
        </p:txBody>
      </p:sp>
    </p:spTree>
    <p:extLst>
      <p:ext uri="{BB962C8B-B14F-4D97-AF65-F5344CB8AC3E}">
        <p14:creationId xmlns:p14="http://schemas.microsoft.com/office/powerpoint/2010/main" xmlns="" val="1814648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Paediatrician, Urologist, ITU consultant and Surgical on call plan agreed</a:t>
            </a:r>
          </a:p>
          <a:p>
            <a:pPr lvl="1"/>
            <a:r>
              <a:rPr lang="en-GB" dirty="0"/>
              <a:t>30 minute observations</a:t>
            </a:r>
          </a:p>
          <a:p>
            <a:pPr lvl="1"/>
            <a:r>
              <a:rPr lang="en-GB" dirty="0"/>
              <a:t>4hrly venous gas for </a:t>
            </a:r>
            <a:r>
              <a:rPr lang="en-GB" dirty="0" err="1"/>
              <a:t>Hb</a:t>
            </a:r>
            <a:r>
              <a:rPr lang="en-GB" dirty="0"/>
              <a:t> and lactate</a:t>
            </a:r>
          </a:p>
          <a:p>
            <a:pPr lvl="1"/>
            <a:r>
              <a:rPr lang="en-GB" dirty="0"/>
              <a:t>Tranexamic acid</a:t>
            </a:r>
          </a:p>
          <a:p>
            <a:pPr lvl="1"/>
            <a:r>
              <a:rPr lang="en-GB" dirty="0" err="1"/>
              <a:t>IVABx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Transfuse </a:t>
            </a:r>
            <a:r>
              <a:rPr lang="en-GB" dirty="0" err="1"/>
              <a:t>Hb</a:t>
            </a:r>
            <a:r>
              <a:rPr lang="en-GB" dirty="0"/>
              <a:t> &lt;90g/dl</a:t>
            </a:r>
          </a:p>
          <a:p>
            <a:pPr lvl="1"/>
            <a:r>
              <a:rPr lang="en-GB" dirty="0"/>
              <a:t>Liaise with paediatric surgeons (UHS)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46253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endParaRPr lang="en-GB" dirty="0"/>
          </a:p>
          <a:p>
            <a:r>
              <a:rPr lang="en-GB" dirty="0"/>
              <a:t>Assessment overnight</a:t>
            </a:r>
          </a:p>
          <a:p>
            <a:pPr lvl="1"/>
            <a:r>
              <a:rPr lang="en-GB" dirty="0"/>
              <a:t>Hb 133-&gt;121-&gt;118-&gt;122</a:t>
            </a:r>
          </a:p>
          <a:p>
            <a:pPr lvl="1"/>
            <a:r>
              <a:rPr lang="en-GB" dirty="0"/>
              <a:t>Lactate remains 1.0-1.6mmol/L</a:t>
            </a:r>
          </a:p>
          <a:p>
            <a:pPr lvl="1"/>
            <a:r>
              <a:rPr lang="en-GB" dirty="0"/>
              <a:t>Catheter drain dark urine with washout</a:t>
            </a:r>
          </a:p>
          <a:p>
            <a:pPr lvl="1"/>
            <a:r>
              <a:rPr lang="en-GB" dirty="0"/>
              <a:t>Passing 62.5ml/hr (1.1ml/kg/hr)</a:t>
            </a:r>
          </a:p>
          <a:p>
            <a:pPr lvl="1"/>
            <a:r>
              <a:rPr lang="en-GB" dirty="0"/>
              <a:t>Codeine/paracetamol improves pain</a:t>
            </a:r>
          </a:p>
          <a:p>
            <a:pPr lvl="1"/>
            <a:r>
              <a:rPr lang="en-GB" dirty="0"/>
              <a:t>Creatinine 71</a:t>
            </a:r>
          </a:p>
        </p:txBody>
      </p:sp>
    </p:spTree>
    <p:extLst>
      <p:ext uri="{BB962C8B-B14F-4D97-AF65-F5344CB8AC3E}">
        <p14:creationId xmlns:p14="http://schemas.microsoft.com/office/powerpoint/2010/main" xmlns="" val="893000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Morning review (urology)</a:t>
            </a:r>
          </a:p>
          <a:p>
            <a:pPr lvl="1"/>
            <a:r>
              <a:rPr lang="en-GB" dirty="0"/>
              <a:t>Clear urine</a:t>
            </a:r>
          </a:p>
          <a:p>
            <a:pPr lvl="1"/>
            <a:r>
              <a:rPr lang="en-GB" dirty="0" err="1"/>
              <a:t>Hb</a:t>
            </a:r>
            <a:r>
              <a:rPr lang="en-GB" dirty="0"/>
              <a:t> 118-&gt; 113</a:t>
            </a:r>
          </a:p>
          <a:p>
            <a:pPr lvl="1"/>
            <a:r>
              <a:rPr lang="en-GB" dirty="0"/>
              <a:t>Urine 60ml/hr</a:t>
            </a:r>
          </a:p>
          <a:p>
            <a:pPr lvl="1"/>
            <a:r>
              <a:rPr lang="en-GB" dirty="0"/>
              <a:t>Soft abdomen and not tender</a:t>
            </a:r>
          </a:p>
          <a:p>
            <a:pPr lvl="1"/>
            <a:r>
              <a:rPr lang="en-GB" dirty="0"/>
              <a:t>HR 91, BP 98/55, </a:t>
            </a:r>
            <a:r>
              <a:rPr lang="en-GB" dirty="0" err="1"/>
              <a:t>Sp</a:t>
            </a:r>
            <a:r>
              <a:rPr lang="en-GB" dirty="0"/>
              <a:t> 99% on air</a:t>
            </a:r>
          </a:p>
          <a:p>
            <a:pPr lvl="1"/>
            <a:r>
              <a:rPr lang="en-GB" dirty="0"/>
              <a:t>USS arranged </a:t>
            </a:r>
          </a:p>
          <a:p>
            <a:pPr lvl="1"/>
            <a:r>
              <a:rPr lang="en-GB" dirty="0"/>
              <a:t>Creatinine 71-&gt; 67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55705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USS KUB – perinephric haematoma of right kidney with possible small laceration</a:t>
            </a:r>
          </a:p>
          <a:p>
            <a:endParaRPr lang="en-GB" dirty="0"/>
          </a:p>
          <a:p>
            <a:r>
              <a:rPr lang="en-GB" dirty="0"/>
              <a:t>CT KUB is organised</a:t>
            </a:r>
          </a:p>
        </p:txBody>
      </p:sp>
    </p:spTree>
    <p:extLst>
      <p:ext uri="{BB962C8B-B14F-4D97-AF65-F5344CB8AC3E}">
        <p14:creationId xmlns:p14="http://schemas.microsoft.com/office/powerpoint/2010/main" xmlns="" val="3463891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CT KUB – </a:t>
            </a:r>
            <a:r>
              <a:rPr lang="en-GB" dirty="0" err="1"/>
              <a:t>comminuted</a:t>
            </a:r>
            <a:r>
              <a:rPr lang="en-GB" dirty="0"/>
              <a:t> fracture of waist of right kidney extending to lower pole and </a:t>
            </a:r>
            <a:r>
              <a:rPr lang="en-GB" dirty="0" err="1"/>
              <a:t>pelvicalyceal</a:t>
            </a:r>
            <a:r>
              <a:rPr lang="en-GB" dirty="0"/>
              <a:t> system</a:t>
            </a:r>
          </a:p>
          <a:p>
            <a:r>
              <a:rPr lang="en-GB" dirty="0"/>
              <a:t>Grade IV injury</a:t>
            </a:r>
          </a:p>
        </p:txBody>
      </p:sp>
    </p:spTree>
    <p:extLst>
      <p:ext uri="{BB962C8B-B14F-4D97-AF65-F5344CB8AC3E}">
        <p14:creationId xmlns:p14="http://schemas.microsoft.com/office/powerpoint/2010/main" xmlns="" val="1544543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50003C-6BFE-48BA-A0B3-EE7C36643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342B45E-626D-43D5-9A29-810A494D4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17" y="274638"/>
            <a:ext cx="8064896" cy="60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2404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FD0DFB-7E26-47E9-ADF7-A578C31CB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174ACE-AC58-4941-AA96-ADA86109C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AAST grading</a:t>
            </a:r>
          </a:p>
          <a:p>
            <a:pPr lvl="1"/>
            <a:r>
              <a:rPr lang="en-GB" dirty="0"/>
              <a:t>Grades 1-5 – increasing severity</a:t>
            </a:r>
          </a:p>
          <a:p>
            <a:pPr lvl="1"/>
            <a:r>
              <a:rPr lang="en-GB" dirty="0"/>
              <a:t> Higher grades -&gt; more likely surgical intervention</a:t>
            </a:r>
          </a:p>
        </p:txBody>
      </p:sp>
    </p:spTree>
    <p:extLst>
      <p:ext uri="{BB962C8B-B14F-4D97-AF65-F5344CB8AC3E}">
        <p14:creationId xmlns:p14="http://schemas.microsoft.com/office/powerpoint/2010/main" xmlns="" val="2969569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6246"/>
            <a:ext cx="5184576" cy="601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5588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75FD5B-3B08-4F9C-BAC6-506CE894D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04159B-EDD6-44BD-A276-DF1549228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Thanks to Mr </a:t>
            </a:r>
            <a:r>
              <a:rPr lang="en-GB" dirty="0" err="1"/>
              <a:t>Govindaraj</a:t>
            </a:r>
            <a:r>
              <a:rPr lang="en-GB" dirty="0"/>
              <a:t> Rajkumar </a:t>
            </a:r>
          </a:p>
        </p:txBody>
      </p:sp>
    </p:spTree>
    <p:extLst>
      <p:ext uri="{BB962C8B-B14F-4D97-AF65-F5344CB8AC3E}">
        <p14:creationId xmlns:p14="http://schemas.microsoft.com/office/powerpoint/2010/main" xmlns="" val="2545561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Day 3-4 </a:t>
            </a:r>
          </a:p>
          <a:p>
            <a:pPr lvl="1"/>
            <a:r>
              <a:rPr lang="en-GB" dirty="0"/>
              <a:t>Temp 37.5-37.9’C, HR 100-110</a:t>
            </a:r>
          </a:p>
          <a:p>
            <a:pPr lvl="1"/>
            <a:r>
              <a:rPr lang="en-GB" dirty="0"/>
              <a:t>Cultures taken</a:t>
            </a:r>
          </a:p>
          <a:p>
            <a:pPr lvl="1"/>
            <a:r>
              <a:rPr lang="en-GB" dirty="0" err="1"/>
              <a:t>Hb</a:t>
            </a:r>
            <a:r>
              <a:rPr lang="en-GB" dirty="0"/>
              <a:t> 108, WCC 15.1, CRP 54</a:t>
            </a:r>
          </a:p>
          <a:p>
            <a:pPr lvl="1"/>
            <a:r>
              <a:rPr lang="en-GB" dirty="0"/>
              <a:t>on IV ceftriaxone</a:t>
            </a:r>
          </a:p>
          <a:p>
            <a:pPr lvl="1"/>
            <a:r>
              <a:rPr lang="en-GB" dirty="0"/>
              <a:t>Microbiology -&gt; add metronidazole, ?infected haematoma</a:t>
            </a:r>
          </a:p>
          <a:p>
            <a:pPr lvl="1"/>
            <a:r>
              <a:rPr lang="en-GB" dirty="0"/>
              <a:t>CT angiogram performed</a:t>
            </a:r>
          </a:p>
        </p:txBody>
      </p:sp>
    </p:spTree>
    <p:extLst>
      <p:ext uri="{BB962C8B-B14F-4D97-AF65-F5344CB8AC3E}">
        <p14:creationId xmlns:p14="http://schemas.microsoft.com/office/powerpoint/2010/main" xmlns="" val="2891217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CT angiogram  - </a:t>
            </a:r>
          </a:p>
          <a:p>
            <a:pPr lvl="1"/>
            <a:r>
              <a:rPr lang="en-GB" dirty="0"/>
              <a:t>no extravasation </a:t>
            </a:r>
          </a:p>
          <a:p>
            <a:pPr lvl="1"/>
            <a:r>
              <a:rPr lang="en-GB" dirty="0"/>
              <a:t>But note contrast entering perinephric haematoma -&gt; suggest communication with the urinary system</a:t>
            </a:r>
          </a:p>
          <a:p>
            <a:pPr lvl="1"/>
            <a:r>
              <a:rPr lang="en-GB" dirty="0"/>
              <a:t>Generalised fluid in the abdomen -&gt; ?pneumoperitoneum</a:t>
            </a:r>
          </a:p>
        </p:txBody>
      </p:sp>
    </p:spTree>
    <p:extLst>
      <p:ext uri="{BB962C8B-B14F-4D97-AF65-F5344CB8AC3E}">
        <p14:creationId xmlns:p14="http://schemas.microsoft.com/office/powerpoint/2010/main" xmlns="" val="1538483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0294"/>
            <a:ext cx="7081211" cy="595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1704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27110" y="2490788"/>
            <a:ext cx="4097717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9506"/>
            <a:ext cx="7128792" cy="604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7004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Day 5</a:t>
            </a:r>
          </a:p>
          <a:p>
            <a:pPr lvl="1"/>
            <a:r>
              <a:rPr lang="en-GB" dirty="0"/>
              <a:t>Cystoscopy and right ureteric stent placed  </a:t>
            </a:r>
          </a:p>
        </p:txBody>
      </p:sp>
    </p:spTree>
    <p:extLst>
      <p:ext uri="{BB962C8B-B14F-4D97-AF65-F5344CB8AC3E}">
        <p14:creationId xmlns:p14="http://schemas.microsoft.com/office/powerpoint/2010/main" xmlns="" val="4223837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8629" y="418341"/>
            <a:ext cx="6798734" cy="602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7203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Day 6-8</a:t>
            </a:r>
          </a:p>
          <a:p>
            <a:pPr lvl="1"/>
            <a:r>
              <a:rPr lang="en-GB" dirty="0"/>
              <a:t>Continuing fevers</a:t>
            </a:r>
          </a:p>
          <a:p>
            <a:pPr lvl="1"/>
            <a:r>
              <a:rPr lang="en-GB" dirty="0"/>
              <a:t>Cultures negative, CRP 110, </a:t>
            </a:r>
            <a:r>
              <a:rPr lang="en-GB" dirty="0" err="1"/>
              <a:t>Hb</a:t>
            </a:r>
            <a:r>
              <a:rPr lang="en-GB" dirty="0"/>
              <a:t> 108</a:t>
            </a:r>
          </a:p>
          <a:p>
            <a:pPr lvl="1"/>
            <a:r>
              <a:rPr lang="en-GB" dirty="0"/>
              <a:t>But feels well</a:t>
            </a:r>
          </a:p>
          <a:p>
            <a:pPr lvl="1"/>
            <a:r>
              <a:rPr lang="en-GB" dirty="0"/>
              <a:t>Discharged with oral amoxicillin and repeat USS KUB</a:t>
            </a:r>
          </a:p>
          <a:p>
            <a:pPr lvl="1"/>
            <a:r>
              <a:rPr lang="en-GB" dirty="0"/>
              <a:t>Suggested that fevers-&gt; resolving haematoma</a:t>
            </a:r>
          </a:p>
        </p:txBody>
      </p:sp>
    </p:spTree>
    <p:extLst>
      <p:ext uri="{BB962C8B-B14F-4D97-AF65-F5344CB8AC3E}">
        <p14:creationId xmlns:p14="http://schemas.microsoft.com/office/powerpoint/2010/main" xmlns="" val="2395941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Post discharge </a:t>
            </a:r>
          </a:p>
          <a:p>
            <a:pPr lvl="1"/>
            <a:r>
              <a:rPr lang="en-GB" dirty="0"/>
              <a:t>2/52 – repeat USS shows resolving collection</a:t>
            </a:r>
          </a:p>
          <a:p>
            <a:pPr lvl="1"/>
            <a:r>
              <a:rPr lang="en-GB" dirty="0"/>
              <a:t>3/52 – stent removed</a:t>
            </a:r>
          </a:p>
          <a:p>
            <a:pPr lvl="1"/>
            <a:r>
              <a:rPr lang="en-GB" dirty="0"/>
              <a:t>4/52 – new </a:t>
            </a:r>
            <a:r>
              <a:rPr lang="en-GB" dirty="0" err="1"/>
              <a:t>abdo</a:t>
            </a:r>
            <a:r>
              <a:rPr lang="en-GB" dirty="0"/>
              <a:t> pain, seen by urology but resolves</a:t>
            </a:r>
          </a:p>
          <a:p>
            <a:pPr lvl="1"/>
            <a:r>
              <a:rPr lang="en-GB" dirty="0"/>
              <a:t>5/52 – DNA to OPA 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58801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Post discharge </a:t>
            </a:r>
          </a:p>
          <a:p>
            <a:pPr lvl="1"/>
            <a:r>
              <a:rPr lang="en-GB" dirty="0"/>
              <a:t>3/12 – OP clinic -&gt; occasional pain but well, </a:t>
            </a:r>
            <a:r>
              <a:rPr lang="en-GB" dirty="0" err="1"/>
              <a:t>Hb</a:t>
            </a:r>
            <a:r>
              <a:rPr lang="en-GB" dirty="0"/>
              <a:t> 145</a:t>
            </a:r>
            <a:r>
              <a:rPr lang="en-GB"/>
              <a:t>, Creatinine 57</a:t>
            </a:r>
            <a:endParaRPr lang="en-GB" dirty="0"/>
          </a:p>
          <a:p>
            <a:pPr lvl="1"/>
            <a:r>
              <a:rPr lang="en-US" dirty="0">
                <a:effectLst/>
              </a:rPr>
              <a:t>6/12 – </a:t>
            </a:r>
            <a:r>
              <a:rPr lang="en-US" dirty="0"/>
              <a:t>USS – fully resorbed </a:t>
            </a:r>
            <a:r>
              <a:rPr lang="en-US" dirty="0" err="1"/>
              <a:t>haematoma</a:t>
            </a:r>
            <a:r>
              <a:rPr lang="en-US" dirty="0"/>
              <a:t>, irregular contour suggesting cortical scarring</a:t>
            </a:r>
          </a:p>
          <a:p>
            <a:pPr lvl="1"/>
            <a:r>
              <a:rPr lang="en-US" dirty="0"/>
              <a:t>7/12 – OP clinic -&gt; DNA -&gt; discharged from urology with no further follow up.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34345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65860C-8461-420E-880D-B627842C2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Complications of renal trauma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BAC180-9E7E-43DD-A473-81AF32B639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8156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40A9AE-8ACB-485B-9617-020407B19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Paediatric renal 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D15F6C-4FE3-4E43-A802-D7305F0CD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Case Study	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Long term complications </a:t>
            </a:r>
          </a:p>
        </p:txBody>
      </p:sp>
    </p:spTree>
    <p:extLst>
      <p:ext uri="{BB962C8B-B14F-4D97-AF65-F5344CB8AC3E}">
        <p14:creationId xmlns:p14="http://schemas.microsoft.com/office/powerpoint/2010/main" xmlns="" val="243531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889" y="1412776"/>
            <a:ext cx="3057525" cy="149542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764604" y="3538323"/>
            <a:ext cx="3312096" cy="2371247"/>
          </a:xfr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864FE125-8260-47CE-BA35-F2B8E26FDC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76700" y="1641475"/>
            <a:ext cx="5067300" cy="1822450"/>
          </a:xfrm>
        </p:spPr>
        <p:txBody>
          <a:bodyPr>
            <a:normAutofit/>
          </a:bodyPr>
          <a:lstStyle/>
          <a:p>
            <a:r>
              <a:rPr lang="en-GB" sz="3200" dirty="0"/>
              <a:t>Paediatric anatomy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428C302A-4B68-480F-ADBC-2E738749355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076700" y="3335638"/>
            <a:ext cx="5153890" cy="2573932"/>
          </a:xfrm>
        </p:spPr>
        <p:txBody>
          <a:bodyPr>
            <a:noAutofit/>
          </a:bodyPr>
          <a:lstStyle/>
          <a:p>
            <a:pPr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Kidneys lower in abdomen</a:t>
            </a:r>
          </a:p>
          <a:p>
            <a:pPr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flayed rib cage</a:t>
            </a:r>
          </a:p>
          <a:p>
            <a:pPr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Less perinephric fat/support</a:t>
            </a:r>
          </a:p>
          <a:p>
            <a:pPr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thinner blood vessels </a:t>
            </a:r>
          </a:p>
          <a:p>
            <a:pPr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thinner abdominal musculature </a:t>
            </a:r>
          </a:p>
          <a:p>
            <a:pPr marL="0" indent="0">
              <a:lnSpc>
                <a:spcPts val="2160"/>
              </a:lnSpc>
              <a:buNone/>
            </a:pPr>
            <a:r>
              <a:rPr lang="en-GB" sz="1800" dirty="0"/>
              <a:t>-&gt; more prone to deceleration injury , falls etc</a:t>
            </a:r>
          </a:p>
          <a:p>
            <a:pPr>
              <a:lnSpc>
                <a:spcPts val="2160"/>
              </a:lnSpc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xmlns="" val="3257088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77E15A-106F-4FA9-880E-79F3E53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375D09-A9EC-4AA2-A852-5F22BD8C3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Acute complications</a:t>
            </a:r>
          </a:p>
          <a:p>
            <a:pPr lvl="1"/>
            <a:r>
              <a:rPr lang="en-GB" dirty="0"/>
              <a:t>Urinoma</a:t>
            </a:r>
          </a:p>
          <a:p>
            <a:pPr lvl="1"/>
            <a:r>
              <a:rPr lang="en-GB" dirty="0"/>
              <a:t>Haematoma</a:t>
            </a:r>
          </a:p>
          <a:p>
            <a:pPr lvl="1"/>
            <a:r>
              <a:rPr lang="en-US" dirty="0"/>
              <a:t>Retroperitoneal </a:t>
            </a:r>
            <a:r>
              <a:rPr lang="en-US" dirty="0" err="1"/>
              <a:t>haemorrhage</a:t>
            </a:r>
            <a:endParaRPr lang="en-GB" dirty="0"/>
          </a:p>
          <a:p>
            <a:pPr lvl="1"/>
            <a:r>
              <a:rPr lang="en-GB" dirty="0"/>
              <a:t>Sepsis</a:t>
            </a:r>
          </a:p>
          <a:p>
            <a:pPr lvl="1"/>
            <a:r>
              <a:rPr lang="en-GB" dirty="0"/>
              <a:t>Perinephric abscess </a:t>
            </a:r>
          </a:p>
          <a:p>
            <a:pPr lvl="1"/>
            <a:r>
              <a:rPr lang="en-GB" dirty="0"/>
              <a:t>Pseudoaneurysm</a:t>
            </a:r>
          </a:p>
          <a:p>
            <a:pPr lvl="1"/>
            <a:r>
              <a:rPr lang="en-GB" dirty="0"/>
              <a:t>Arteriovenous fistula</a:t>
            </a:r>
          </a:p>
          <a:p>
            <a:pPr lvl="1"/>
            <a:r>
              <a:rPr lang="en-GB" dirty="0"/>
              <a:t>Acute kidney injury</a:t>
            </a:r>
          </a:p>
          <a:p>
            <a:pPr lvl="1"/>
            <a:r>
              <a:rPr lang="en-GB" dirty="0"/>
              <a:t>Devitalised renal segment</a:t>
            </a:r>
          </a:p>
        </p:txBody>
      </p:sp>
    </p:spTree>
    <p:extLst>
      <p:ext uri="{BB962C8B-B14F-4D97-AF65-F5344CB8AC3E}">
        <p14:creationId xmlns:p14="http://schemas.microsoft.com/office/powerpoint/2010/main" xmlns="" val="2235673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D59E6-3311-4C9D-AEFE-093DA72F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 term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B25318-846C-43D7-A8E9-D227631D4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Relatively little information available</a:t>
            </a:r>
          </a:p>
          <a:p>
            <a:r>
              <a:rPr lang="en-GB" dirty="0"/>
              <a:t>Even less for paediatrics!</a:t>
            </a:r>
          </a:p>
        </p:txBody>
      </p:sp>
    </p:spTree>
    <p:extLst>
      <p:ext uri="{BB962C8B-B14F-4D97-AF65-F5344CB8AC3E}">
        <p14:creationId xmlns:p14="http://schemas.microsoft.com/office/powerpoint/2010/main" xmlns="" val="3000883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95750A-90AF-4535-BAE2-B265EEEA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494C6D-5EBA-4CE4-8256-13B62D64D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Post-trauma hypertension</a:t>
            </a:r>
          </a:p>
          <a:p>
            <a:pPr lvl="1"/>
            <a:r>
              <a:rPr lang="en-GB" dirty="0"/>
              <a:t>Suggested 0-33% (average 5.2%) of patients</a:t>
            </a:r>
          </a:p>
          <a:p>
            <a:pPr lvl="1"/>
            <a:r>
              <a:rPr lang="en-GB" dirty="0"/>
              <a:t>Occurs 37days – decades (average 34mths)</a:t>
            </a:r>
          </a:p>
          <a:p>
            <a:pPr lvl="1"/>
            <a:r>
              <a:rPr lang="en-GB" dirty="0"/>
              <a:t>Linked </a:t>
            </a:r>
          </a:p>
          <a:p>
            <a:pPr lvl="2"/>
            <a:r>
              <a:rPr lang="en-GB" dirty="0"/>
              <a:t>Severity</a:t>
            </a:r>
          </a:p>
          <a:p>
            <a:pPr lvl="2"/>
            <a:r>
              <a:rPr lang="en-GB" dirty="0"/>
              <a:t>Renal artery occlusion</a:t>
            </a:r>
          </a:p>
          <a:p>
            <a:pPr lvl="2"/>
            <a:r>
              <a:rPr lang="en-GB" dirty="0"/>
              <a:t>Grade 4/5 and vascular injuries  -&gt; advise BP check for years</a:t>
            </a:r>
          </a:p>
        </p:txBody>
      </p:sp>
    </p:spTree>
    <p:extLst>
      <p:ext uri="{BB962C8B-B14F-4D97-AF65-F5344CB8AC3E}">
        <p14:creationId xmlns:p14="http://schemas.microsoft.com/office/powerpoint/2010/main" xmlns="" val="819823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95750A-90AF-4535-BAE2-B265EEEA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494C6D-5EBA-4CE4-8256-13B62D64D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Page kidney -&gt; HTN secondary to compression renal parenchyma </a:t>
            </a:r>
          </a:p>
          <a:p>
            <a:pPr lvl="1"/>
            <a:r>
              <a:rPr lang="en-GB" dirty="0"/>
              <a:t>Dogs and cellophane</a:t>
            </a:r>
          </a:p>
        </p:txBody>
      </p:sp>
    </p:spTree>
    <p:extLst>
      <p:ext uri="{BB962C8B-B14F-4D97-AF65-F5344CB8AC3E}">
        <p14:creationId xmlns:p14="http://schemas.microsoft.com/office/powerpoint/2010/main" xmlns="" val="4122943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2F9F55-A255-46DA-B351-FE01BAF7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47E0CC-77E3-4C9F-B5E0-0455ADF84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Haematoma/fibrosis -&gt; local ischaemia -&gt; upregulated renin-angiotensin system -&gt; HTN</a:t>
            </a:r>
          </a:p>
          <a:p>
            <a:r>
              <a:rPr lang="en-GB" dirty="0"/>
              <a:t>Link to arteriovenous fistula/pseudoaneurysm/ devitalised tissue</a:t>
            </a:r>
          </a:p>
          <a:p>
            <a:r>
              <a:rPr lang="en-GB" dirty="0"/>
              <a:t>Treat </a:t>
            </a:r>
          </a:p>
          <a:p>
            <a:pPr lvl="1"/>
            <a:r>
              <a:rPr lang="en-GB" dirty="0"/>
              <a:t>Anti-hypertensives</a:t>
            </a:r>
          </a:p>
          <a:p>
            <a:pPr lvl="1"/>
            <a:r>
              <a:rPr lang="en-GB" dirty="0"/>
              <a:t>stent/angioplasty/</a:t>
            </a:r>
            <a:r>
              <a:rPr lang="en-GB" dirty="0" err="1"/>
              <a:t>embolisation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Segment excision OR nephrectomy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2780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95750A-90AF-4535-BAE2-B265EEEA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494C6D-5EBA-4CE4-8256-13B62D64D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Arteriovenous fistula</a:t>
            </a:r>
          </a:p>
          <a:p>
            <a:pPr lvl="1"/>
            <a:r>
              <a:rPr lang="en-GB" dirty="0"/>
              <a:t>70% resolve</a:t>
            </a:r>
          </a:p>
          <a:p>
            <a:pPr lvl="1"/>
            <a:r>
              <a:rPr lang="en-GB" dirty="0"/>
              <a:t>Penetrating trauma</a:t>
            </a:r>
          </a:p>
          <a:p>
            <a:pPr lvl="1"/>
            <a:r>
              <a:rPr lang="en-GB" dirty="0"/>
              <a:t>Ongoing haematuria</a:t>
            </a:r>
          </a:p>
          <a:p>
            <a:pPr lvl="1"/>
            <a:r>
              <a:rPr lang="en-GB" dirty="0"/>
              <a:t>Detect on renal scintigraphy</a:t>
            </a:r>
          </a:p>
          <a:p>
            <a:pPr lvl="1"/>
            <a:r>
              <a:rPr lang="en-GB" dirty="0"/>
              <a:t>80% can have angiographic </a:t>
            </a:r>
            <a:r>
              <a:rPr lang="en-GB" dirty="0" err="1"/>
              <a:t>embolisation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13740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9125B1-613B-42B4-BB08-3931775F5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844C9E-D4DD-40AC-A13D-7FF4CB59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Renal insufficiency</a:t>
            </a:r>
          </a:p>
          <a:p>
            <a:pPr lvl="1"/>
            <a:r>
              <a:rPr lang="en-GB" dirty="0"/>
              <a:t>Unclear if a link, one studies report 6.4-16% with reduced function </a:t>
            </a:r>
          </a:p>
          <a:p>
            <a:pPr lvl="1"/>
            <a:r>
              <a:rPr lang="en-GB" dirty="0"/>
              <a:t>DMSA renal scan -&gt; 17 children at 2yrs, see 21%-55% residual function but normal BP/U&amp;Es</a:t>
            </a:r>
          </a:p>
          <a:p>
            <a:pPr lvl="2"/>
            <a:r>
              <a:rPr lang="en-GB" dirty="0"/>
              <a:t>Linked to severity of trauma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C4DF07-6863-4E2A-BDA9-23149E4A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Keller MS, Eric </a:t>
            </a:r>
            <a:r>
              <a:rPr lang="en-GB" dirty="0" err="1"/>
              <a:t>Coln</a:t>
            </a:r>
            <a:r>
              <a:rPr lang="en-GB" dirty="0"/>
              <a:t> C, Garza JJ, </a:t>
            </a:r>
            <a:r>
              <a:rPr lang="en-GB" dirty="0" err="1"/>
              <a:t>Sartorelli</a:t>
            </a:r>
            <a:r>
              <a:rPr lang="en-GB" dirty="0"/>
              <a:t> KH, Christine Green</a:t>
            </a:r>
          </a:p>
        </p:txBody>
      </p:sp>
    </p:spTree>
    <p:extLst>
      <p:ext uri="{BB962C8B-B14F-4D97-AF65-F5344CB8AC3E}">
        <p14:creationId xmlns:p14="http://schemas.microsoft.com/office/powerpoint/2010/main" xmlns="" val="3895574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8A81EC-0B2F-4FDD-B653-453B4EBD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549C5F-2776-4706-8CE6-02E9BC4A7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Renal calculus</a:t>
            </a:r>
          </a:p>
          <a:p>
            <a:pPr lvl="1"/>
            <a:r>
              <a:rPr lang="en-GB" dirty="0"/>
              <a:t>Scarring or deformity of pelvicalyceal system</a:t>
            </a:r>
          </a:p>
          <a:p>
            <a:pPr lvl="1"/>
            <a:r>
              <a:rPr lang="en-GB" dirty="0"/>
              <a:t>Allows a nidus for calculi formation</a:t>
            </a:r>
          </a:p>
          <a:p>
            <a:r>
              <a:rPr lang="en-GB" dirty="0"/>
              <a:t>Chronic pyelonephritis</a:t>
            </a:r>
          </a:p>
          <a:p>
            <a:pPr lvl="1"/>
            <a:r>
              <a:rPr lang="en-US" dirty="0"/>
              <a:t>Hydronephrosis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616869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3CA505-DE38-4345-9F7B-F69C521B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5C7809-A28A-4194-9972-8EDD5D0D2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Outlook</a:t>
            </a:r>
          </a:p>
          <a:p>
            <a:pPr lvl="1"/>
            <a:r>
              <a:rPr lang="en-GB" dirty="0"/>
              <a:t>There is irreversible loss of function following trauma</a:t>
            </a:r>
          </a:p>
          <a:p>
            <a:pPr lvl="1"/>
            <a:r>
              <a:rPr lang="en-GB" dirty="0"/>
              <a:t>Higher risk of chronic kidney disease in adulthood?</a:t>
            </a:r>
          </a:p>
          <a:p>
            <a:pPr lvl="1"/>
            <a:r>
              <a:rPr lang="en-GB" dirty="0"/>
              <a:t>Higher risk of future hypertension?</a:t>
            </a:r>
          </a:p>
          <a:p>
            <a:pPr lvl="1"/>
            <a:r>
              <a:rPr lang="en-GB" dirty="0"/>
              <a:t>No consensus on how to follow up patients – case by case</a:t>
            </a:r>
          </a:p>
        </p:txBody>
      </p:sp>
    </p:spTree>
    <p:extLst>
      <p:ext uri="{BB962C8B-B14F-4D97-AF65-F5344CB8AC3E}">
        <p14:creationId xmlns:p14="http://schemas.microsoft.com/office/powerpoint/2010/main" xmlns="" val="393136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2581A9-B370-4E0A-950A-314E8DE5C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B84FCCA-ADE3-43A8-BDCE-6329039CF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1" t="2097" r="1134"/>
          <a:stretch/>
        </p:blipFill>
        <p:spPr>
          <a:xfrm>
            <a:off x="1835696" y="404664"/>
            <a:ext cx="4824536" cy="607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76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A702FAD9-D2C8-4E5A-B20E-BCCC5552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2DCAF4D-C02F-45E6-BDD2-476CF2678F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9786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14yo boy</a:t>
            </a:r>
          </a:p>
          <a:p>
            <a:r>
              <a:rPr lang="en-GB" dirty="0" err="1"/>
              <a:t>PMHx</a:t>
            </a:r>
            <a:r>
              <a:rPr lang="en-GB" dirty="0"/>
              <a:t> – constipation (age 6/12), mild asthma</a:t>
            </a:r>
          </a:p>
          <a:p>
            <a:r>
              <a:rPr lang="en-GB" dirty="0" err="1"/>
              <a:t>DHx</a:t>
            </a:r>
            <a:r>
              <a:rPr lang="en-GB" dirty="0"/>
              <a:t> - nil</a:t>
            </a:r>
          </a:p>
        </p:txBody>
      </p:sp>
    </p:spTree>
    <p:extLst>
      <p:ext uri="{BB962C8B-B14F-4D97-AF65-F5344CB8AC3E}">
        <p14:creationId xmlns:p14="http://schemas.microsoft.com/office/powerpoint/2010/main" xmlns="" val="2832011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14yo boy</a:t>
            </a:r>
          </a:p>
          <a:p>
            <a:r>
              <a:rPr lang="en-GB" dirty="0"/>
              <a:t>Went up half pipe ramp on scooter</a:t>
            </a:r>
          </a:p>
          <a:p>
            <a:r>
              <a:rPr lang="en-GB" dirty="0"/>
              <a:t>Front wheel landed on top of ramp and fell over</a:t>
            </a:r>
          </a:p>
          <a:p>
            <a:r>
              <a:rPr lang="en-GB" dirty="0"/>
              <a:t>Unable to recall precise mechanism of landing</a:t>
            </a:r>
          </a:p>
          <a:p>
            <a:r>
              <a:rPr lang="en-GB" dirty="0"/>
              <a:t>Returned home</a:t>
            </a:r>
          </a:p>
        </p:txBody>
      </p:sp>
    </p:spTree>
    <p:extLst>
      <p:ext uri="{BB962C8B-B14F-4D97-AF65-F5344CB8AC3E}">
        <p14:creationId xmlns:p14="http://schemas.microsoft.com/office/powerpoint/2010/main" xmlns="" val="2057688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 home</a:t>
            </a:r>
          </a:p>
          <a:p>
            <a:pPr lvl="1"/>
            <a:r>
              <a:rPr lang="en-GB" dirty="0"/>
              <a:t>Passed urine – blood seen!</a:t>
            </a:r>
          </a:p>
          <a:p>
            <a:pPr lvl="1"/>
            <a:r>
              <a:rPr lang="en-GB" dirty="0"/>
              <a:t>Right sided </a:t>
            </a:r>
            <a:r>
              <a:rPr lang="en-GB" dirty="0" err="1"/>
              <a:t>abdo</a:t>
            </a:r>
            <a:r>
              <a:rPr lang="en-GB" dirty="0"/>
              <a:t> pain – worse if walk</a:t>
            </a:r>
          </a:p>
        </p:txBody>
      </p:sp>
    </p:spTree>
    <p:extLst>
      <p:ext uri="{BB962C8B-B14F-4D97-AF65-F5344CB8AC3E}">
        <p14:creationId xmlns:p14="http://schemas.microsoft.com/office/powerpoint/2010/main" xmlns="" val="265292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 arrival by ED consultant</a:t>
            </a:r>
          </a:p>
          <a:p>
            <a:pPr lvl="1"/>
            <a:r>
              <a:rPr lang="en-GB" dirty="0"/>
              <a:t>RR 18, </a:t>
            </a:r>
            <a:r>
              <a:rPr lang="en-GB" dirty="0" err="1"/>
              <a:t>Sp</a:t>
            </a:r>
            <a:r>
              <a:rPr lang="en-GB" dirty="0"/>
              <a:t> 100%, BP 112/67, HR 86</a:t>
            </a:r>
          </a:p>
          <a:p>
            <a:pPr lvl="1"/>
            <a:r>
              <a:rPr lang="en-GB" dirty="0"/>
              <a:t>Alert</a:t>
            </a:r>
          </a:p>
          <a:p>
            <a:pPr lvl="1"/>
            <a:r>
              <a:rPr lang="en-GB" dirty="0"/>
              <a:t>Tender right flank</a:t>
            </a:r>
          </a:p>
          <a:p>
            <a:pPr lvl="1"/>
            <a:r>
              <a:rPr lang="en-GB" dirty="0"/>
              <a:t>No guarding/</a:t>
            </a:r>
            <a:r>
              <a:rPr lang="en-GB" dirty="0" err="1"/>
              <a:t>peritonism</a:t>
            </a:r>
            <a:endParaRPr lang="en-GB" dirty="0"/>
          </a:p>
          <a:p>
            <a:pPr lvl="1"/>
            <a:r>
              <a:rPr lang="en-GB" dirty="0"/>
              <a:t>Blood on urethral meatus</a:t>
            </a:r>
          </a:p>
          <a:p>
            <a:pPr lvl="1"/>
            <a:r>
              <a:rPr lang="en-GB" dirty="0"/>
              <a:t>Referred to surgeons</a:t>
            </a:r>
          </a:p>
        </p:txBody>
      </p:sp>
    </p:spTree>
    <p:extLst>
      <p:ext uri="{BB962C8B-B14F-4D97-AF65-F5344CB8AC3E}">
        <p14:creationId xmlns:p14="http://schemas.microsoft.com/office/powerpoint/2010/main" xmlns="" val="3954724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205</TotalTime>
  <Words>760</Words>
  <Application>Microsoft Office PowerPoint</Application>
  <PresentationFormat>On-screen Show (4:3)</PresentationFormat>
  <Paragraphs>171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Organic</vt:lpstr>
      <vt:lpstr>Paediatric renal trauma</vt:lpstr>
      <vt:lpstr>Slide 2</vt:lpstr>
      <vt:lpstr>Paediatric renal trauma</vt:lpstr>
      <vt:lpstr>Slide 4</vt:lpstr>
      <vt:lpstr>Case Study</vt:lpstr>
      <vt:lpstr>BS </vt:lpstr>
      <vt:lpstr>BS </vt:lpstr>
      <vt:lpstr>BS </vt:lpstr>
      <vt:lpstr>BS </vt:lpstr>
      <vt:lpstr>Slide 10</vt:lpstr>
      <vt:lpstr>BS </vt:lpstr>
      <vt:lpstr>BS </vt:lpstr>
      <vt:lpstr>BS </vt:lpstr>
      <vt:lpstr>BS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Complications of renal trauma</vt:lpstr>
      <vt:lpstr>Paediatric anatomy</vt:lpstr>
      <vt:lpstr>Slide 31</vt:lpstr>
      <vt:lpstr>Long term complications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Paediatric Renal Trauma: a case study</dc:title>
  <dc:creator>Austin, James</dc:creator>
  <cp:lastModifiedBy>Witt, Sharon</cp:lastModifiedBy>
  <cp:revision>63</cp:revision>
  <dcterms:created xsi:type="dcterms:W3CDTF">2018-07-02T08:08:08Z</dcterms:created>
  <dcterms:modified xsi:type="dcterms:W3CDTF">2018-08-01T12:17:56Z</dcterms:modified>
</cp:coreProperties>
</file>