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60" r:id="rId2"/>
  </p:sldMasterIdLst>
  <p:notesMasterIdLst>
    <p:notesMasterId r:id="rId20"/>
  </p:notesMasterIdLst>
  <p:sldIdLst>
    <p:sldId id="266" r:id="rId3"/>
    <p:sldId id="277" r:id="rId4"/>
    <p:sldId id="308" r:id="rId5"/>
    <p:sldId id="309" r:id="rId6"/>
    <p:sldId id="316" r:id="rId7"/>
    <p:sldId id="313" r:id="rId8"/>
    <p:sldId id="317" r:id="rId9"/>
    <p:sldId id="320" r:id="rId10"/>
    <p:sldId id="321" r:id="rId11"/>
    <p:sldId id="311" r:id="rId12"/>
    <p:sldId id="310" r:id="rId13"/>
    <p:sldId id="326" r:id="rId14"/>
    <p:sldId id="312" r:id="rId15"/>
    <p:sldId id="325" r:id="rId16"/>
    <p:sldId id="322" r:id="rId17"/>
    <p:sldId id="324" r:id="rId18"/>
    <p:sldId id="306" r:id="rId1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00CC"/>
    <a:srgbClr val="FF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72509" autoAdjust="0"/>
  </p:normalViewPr>
  <p:slideViewPr>
    <p:cSldViewPr snapToGrid="0" snapToObjects="1">
      <p:cViewPr>
        <p:scale>
          <a:sx n="80" d="100"/>
          <a:sy n="80" d="100"/>
        </p:scale>
        <p:origin x="-852" y="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astif\AppData\Local\Microsoft\Windows\Temporary%20Internet%20Files\Content.Outlook\TOF2H2F9\Joy%20Initiative%20-%20Baselin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astif\AppData\Local\Microsoft\Windows\Temporary%20Internet%20Files\Content.Outlook\TOF2H2F9\Joy%20Initiative%20-%20Baselin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rhmfile1\Share01\DivC\Paeds\PSYCHOLOGY\0.Jenny%20Livings\Joy%20in%20Work\Joy%20Initiative%20-%20Baselin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rhmfile1\Share01\DivC\Paeds\PSYCHOLOGY\0.Jenny%20Livings\Joy%20in%20Work\Joy%20Initiative%20-%20Baselin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rhmhome1\homedrives\castif\GLITTER\Joy%20Initiative%20-%20Baselin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rhmhome1\homedrives\castif\GLITTER\Joy%20Initiative%20-%20Baselin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GB"/>
  <c:chart>
    <c:title>
      <c:tx>
        <c:rich>
          <a:bodyPr/>
          <a:lstStyle/>
          <a:p>
            <a:pPr>
              <a:defRPr/>
            </a:pPr>
            <a:r>
              <a:rPr lang="en-GB"/>
              <a:t>I enjoyed my day at work - G Level</a:t>
            </a:r>
          </a:p>
        </c:rich>
      </c:tx>
      <c:layout/>
    </c:title>
    <c:plotArea>
      <c:layout/>
      <c:pieChart>
        <c:varyColors val="1"/>
        <c:ser>
          <c:idx val="0"/>
          <c:order val="0"/>
          <c:cat>
            <c:strRef>
              <c:f>'Baseline data - Count'!$B$15:$F$15</c:f>
              <c:strCache>
                <c:ptCount val="5"/>
                <c:pt idx="0">
                  <c:v>Stongly Agree</c:v>
                </c:pt>
                <c:pt idx="1">
                  <c:v>Agree</c:v>
                </c:pt>
                <c:pt idx="2">
                  <c:v>Neutral</c:v>
                </c:pt>
                <c:pt idx="3">
                  <c:v>Disagree</c:v>
                </c:pt>
                <c:pt idx="4">
                  <c:v>Strongly Disagree</c:v>
                </c:pt>
              </c:strCache>
            </c:strRef>
          </c:cat>
          <c:val>
            <c:numRef>
              <c:f>'Baseline data - Count'!$B$23:$F$23</c:f>
              <c:numCache>
                <c:formatCode>General</c:formatCode>
                <c:ptCount val="5"/>
                <c:pt idx="0">
                  <c:v>47</c:v>
                </c:pt>
                <c:pt idx="1">
                  <c:v>94</c:v>
                </c:pt>
                <c:pt idx="2">
                  <c:v>31</c:v>
                </c:pt>
                <c:pt idx="3">
                  <c:v>11</c:v>
                </c:pt>
                <c:pt idx="4">
                  <c:v>12</c:v>
                </c:pt>
              </c:numCache>
            </c:numRef>
          </c:val>
        </c:ser>
        <c:dLbls/>
        <c:firstSliceAng val="0"/>
      </c:pieChart>
    </c:plotArea>
    <c:legend>
      <c:legendPos val="r"/>
      <c:layout/>
    </c:legend>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chart>
    <c:title>
      <c:tx>
        <c:rich>
          <a:bodyPr/>
          <a:lstStyle/>
          <a:p>
            <a:pPr>
              <a:defRPr/>
            </a:pPr>
            <a:r>
              <a:rPr lang="en-GB"/>
              <a:t>I enjoyed</a:t>
            </a:r>
            <a:r>
              <a:rPr lang="en-GB" baseline="0"/>
              <a:t> my day at work - PICU</a:t>
            </a:r>
            <a:endParaRPr lang="en-GB"/>
          </a:p>
        </c:rich>
      </c:tx>
      <c:layout/>
    </c:title>
    <c:plotArea>
      <c:layout/>
      <c:pieChart>
        <c:varyColors val="1"/>
        <c:ser>
          <c:idx val="0"/>
          <c:order val="0"/>
          <c:cat>
            <c:strRef>
              <c:f>'Baseline data - Count'!$B$3:$F$3</c:f>
              <c:strCache>
                <c:ptCount val="5"/>
                <c:pt idx="0">
                  <c:v>Stongly Agree</c:v>
                </c:pt>
                <c:pt idx="1">
                  <c:v>Agree</c:v>
                </c:pt>
                <c:pt idx="2">
                  <c:v>Neutral</c:v>
                </c:pt>
                <c:pt idx="3">
                  <c:v>Disagree</c:v>
                </c:pt>
                <c:pt idx="4">
                  <c:v>Strongly Disagree</c:v>
                </c:pt>
              </c:strCache>
            </c:strRef>
          </c:cat>
          <c:val>
            <c:numRef>
              <c:f>'Baseline data - Count'!$B$11:$F$11</c:f>
              <c:numCache>
                <c:formatCode>General</c:formatCode>
                <c:ptCount val="5"/>
                <c:pt idx="0">
                  <c:v>30</c:v>
                </c:pt>
                <c:pt idx="1">
                  <c:v>65</c:v>
                </c:pt>
                <c:pt idx="2">
                  <c:v>20</c:v>
                </c:pt>
                <c:pt idx="3">
                  <c:v>2</c:v>
                </c:pt>
                <c:pt idx="4">
                  <c:v>0</c:v>
                </c:pt>
              </c:numCache>
            </c:numRef>
          </c:val>
        </c:ser>
        <c:dLbls/>
        <c:firstSliceAng val="0"/>
      </c:pieChart>
    </c:plotArea>
    <c:legend>
      <c:legendPos val="r"/>
      <c:layout/>
    </c:legend>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GB"/>
  <c:style val="28"/>
  <c:chart>
    <c:title>
      <c:layout>
        <c:manualLayout>
          <c:xMode val="edge"/>
          <c:yMode val="edge"/>
          <c:x val="0.14020674697690844"/>
          <c:y val="0"/>
        </c:manualLayout>
      </c:layout>
    </c:title>
    <c:plotArea>
      <c:layout/>
      <c:lineChart>
        <c:grouping val="standard"/>
        <c:ser>
          <c:idx val="0"/>
          <c:order val="0"/>
          <c:tx>
            <c:strRef>
              <c:f>'Baseline data - Converted score'!$T$9</c:f>
              <c:strCache>
                <c:ptCount val="1"/>
                <c:pt idx="0">
                  <c:v>PICU baseline data</c:v>
                </c:pt>
              </c:strCache>
            </c:strRef>
          </c:tx>
          <c:cat>
            <c:numRef>
              <c:f>'Baseline data - Converted score'!$S$10:$S$16</c:f>
              <c:numCache>
                <c:formatCode>dd/mm/yyyy</c:formatCode>
                <c:ptCount val="7"/>
                <c:pt idx="0">
                  <c:v>43199</c:v>
                </c:pt>
                <c:pt idx="1">
                  <c:v>43200</c:v>
                </c:pt>
                <c:pt idx="2">
                  <c:v>43201</c:v>
                </c:pt>
                <c:pt idx="4">
                  <c:v>43203</c:v>
                </c:pt>
                <c:pt idx="5">
                  <c:v>43204</c:v>
                </c:pt>
                <c:pt idx="6">
                  <c:v>43205</c:v>
                </c:pt>
              </c:numCache>
            </c:numRef>
          </c:cat>
          <c:val>
            <c:numRef>
              <c:f>'Baseline data - Converted score'!$T$10:$T$16</c:f>
              <c:numCache>
                <c:formatCode>General</c:formatCode>
                <c:ptCount val="7"/>
                <c:pt idx="0">
                  <c:v>3.8888888888888862</c:v>
                </c:pt>
                <c:pt idx="1">
                  <c:v>4.0277777777777715</c:v>
                </c:pt>
                <c:pt idx="2">
                  <c:v>3.9047619047619051</c:v>
                </c:pt>
                <c:pt idx="4">
                  <c:v>4.3636363636363615</c:v>
                </c:pt>
                <c:pt idx="5">
                  <c:v>4.1363636363636438</c:v>
                </c:pt>
                <c:pt idx="6">
                  <c:v>4.2222222222222223</c:v>
                </c:pt>
              </c:numCache>
            </c:numRef>
          </c:val>
        </c:ser>
        <c:dLbls/>
        <c:marker val="1"/>
        <c:axId val="69110784"/>
        <c:axId val="69128960"/>
      </c:lineChart>
      <c:dateAx>
        <c:axId val="69110784"/>
        <c:scaling>
          <c:orientation val="minMax"/>
        </c:scaling>
        <c:axPos val="b"/>
        <c:numFmt formatCode="dd/mm/yyyy" sourceLinked="1"/>
        <c:tickLblPos val="nextTo"/>
        <c:crossAx val="69128960"/>
        <c:crosses val="autoZero"/>
        <c:auto val="1"/>
        <c:lblOffset val="100"/>
        <c:baseTimeUnit val="days"/>
      </c:dateAx>
      <c:valAx>
        <c:axId val="69128960"/>
        <c:scaling>
          <c:orientation val="minMax"/>
          <c:max val="5"/>
          <c:min val="1"/>
        </c:scaling>
        <c:axPos val="l"/>
        <c:majorGridlines/>
        <c:numFmt formatCode="General" sourceLinked="1"/>
        <c:tickLblPos val="nextTo"/>
        <c:crossAx val="69110784"/>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GB"/>
  <c:style val="28"/>
  <c:chart>
    <c:title>
      <c:layout>
        <c:manualLayout>
          <c:xMode val="edge"/>
          <c:yMode val="edge"/>
          <c:x val="0.14086811023622067"/>
          <c:y val="5.1014502068150502E-2"/>
        </c:manualLayout>
      </c:layout>
    </c:title>
    <c:plotArea>
      <c:layout/>
      <c:lineChart>
        <c:grouping val="standard"/>
        <c:ser>
          <c:idx val="0"/>
          <c:order val="0"/>
          <c:tx>
            <c:strRef>
              <c:f>'Baseline data - Converted score'!$T$20</c:f>
              <c:strCache>
                <c:ptCount val="1"/>
                <c:pt idx="0">
                  <c:v>G level baseline data</c:v>
                </c:pt>
              </c:strCache>
            </c:strRef>
          </c:tx>
          <c:cat>
            <c:numRef>
              <c:f>'Baseline data - Converted score'!$S$21:$S$27</c:f>
              <c:numCache>
                <c:formatCode>dd/mm/yyyy</c:formatCode>
                <c:ptCount val="7"/>
                <c:pt idx="0">
                  <c:v>43199</c:v>
                </c:pt>
                <c:pt idx="1">
                  <c:v>43200</c:v>
                </c:pt>
                <c:pt idx="2">
                  <c:v>43201</c:v>
                </c:pt>
                <c:pt idx="3">
                  <c:v>43202</c:v>
                </c:pt>
                <c:pt idx="4">
                  <c:v>43203</c:v>
                </c:pt>
                <c:pt idx="5">
                  <c:v>43204</c:v>
                </c:pt>
                <c:pt idx="6">
                  <c:v>43205</c:v>
                </c:pt>
              </c:numCache>
            </c:numRef>
          </c:cat>
          <c:val>
            <c:numRef>
              <c:f>'Baseline data - Converted score'!$T$21:$T$27</c:f>
              <c:numCache>
                <c:formatCode>General</c:formatCode>
                <c:ptCount val="7"/>
                <c:pt idx="0">
                  <c:v>3.75</c:v>
                </c:pt>
                <c:pt idx="1">
                  <c:v>3.94</c:v>
                </c:pt>
                <c:pt idx="2">
                  <c:v>3.8928571428571428</c:v>
                </c:pt>
                <c:pt idx="3">
                  <c:v>3.3448275862068972</c:v>
                </c:pt>
                <c:pt idx="4">
                  <c:v>3.8666666666666667</c:v>
                </c:pt>
                <c:pt idx="5">
                  <c:v>4.166666666666667</c:v>
                </c:pt>
                <c:pt idx="6">
                  <c:v>4</c:v>
                </c:pt>
              </c:numCache>
            </c:numRef>
          </c:val>
        </c:ser>
        <c:dLbls/>
        <c:marker val="1"/>
        <c:axId val="69022080"/>
        <c:axId val="69023616"/>
      </c:lineChart>
      <c:dateAx>
        <c:axId val="69022080"/>
        <c:scaling>
          <c:orientation val="minMax"/>
        </c:scaling>
        <c:axPos val="b"/>
        <c:numFmt formatCode="dd/mm/yyyy" sourceLinked="1"/>
        <c:tickLblPos val="nextTo"/>
        <c:crossAx val="69023616"/>
        <c:crosses val="autoZero"/>
        <c:auto val="1"/>
        <c:lblOffset val="100"/>
        <c:baseTimeUnit val="days"/>
      </c:dateAx>
      <c:valAx>
        <c:axId val="69023616"/>
        <c:scaling>
          <c:orientation val="minMax"/>
          <c:max val="5"/>
          <c:min val="1"/>
        </c:scaling>
        <c:axPos val="l"/>
        <c:majorGridlines/>
        <c:numFmt formatCode="General" sourceLinked="1"/>
        <c:tickLblPos val="nextTo"/>
        <c:crossAx val="69022080"/>
        <c:crosses val="autoZero"/>
        <c:crossBetween val="between"/>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GB"/>
  <c:chart>
    <c:autoTitleDeleted val="1"/>
    <c:plotArea>
      <c:layout/>
      <c:lineChart>
        <c:grouping val="standard"/>
        <c:ser>
          <c:idx val="0"/>
          <c:order val="0"/>
          <c:cat>
            <c:strRef>
              <c:f>'Weekly data'!$K$9:$K$15</c:f>
              <c:strCache>
                <c:ptCount val="7"/>
                <c:pt idx="0">
                  <c:v>Week 1</c:v>
                </c:pt>
                <c:pt idx="1">
                  <c:v>Week 2</c:v>
                </c:pt>
                <c:pt idx="2">
                  <c:v>Week 3</c:v>
                </c:pt>
                <c:pt idx="3">
                  <c:v>Week 4</c:v>
                </c:pt>
                <c:pt idx="4">
                  <c:v>Week 5</c:v>
                </c:pt>
                <c:pt idx="5">
                  <c:v>Week 8</c:v>
                </c:pt>
                <c:pt idx="6">
                  <c:v>Week 9</c:v>
                </c:pt>
              </c:strCache>
            </c:strRef>
          </c:cat>
          <c:val>
            <c:numRef>
              <c:f>'Weekly data'!$L$9:$L$15</c:f>
              <c:numCache>
                <c:formatCode>General</c:formatCode>
                <c:ptCount val="7"/>
                <c:pt idx="0">
                  <c:v>4.3</c:v>
                </c:pt>
                <c:pt idx="1">
                  <c:v>3.4</c:v>
                </c:pt>
                <c:pt idx="2">
                  <c:v>3.7</c:v>
                </c:pt>
                <c:pt idx="3">
                  <c:v>3</c:v>
                </c:pt>
                <c:pt idx="4">
                  <c:v>5</c:v>
                </c:pt>
                <c:pt idx="5">
                  <c:v>3.3</c:v>
                </c:pt>
                <c:pt idx="6">
                  <c:v>3.2</c:v>
                </c:pt>
              </c:numCache>
            </c:numRef>
          </c:val>
        </c:ser>
        <c:dLbls/>
        <c:marker val="1"/>
        <c:axId val="69064576"/>
        <c:axId val="69066112"/>
      </c:lineChart>
      <c:catAx>
        <c:axId val="69064576"/>
        <c:scaling>
          <c:orientation val="minMax"/>
        </c:scaling>
        <c:axPos val="b"/>
        <c:majorTickMark val="none"/>
        <c:tickLblPos val="nextTo"/>
        <c:crossAx val="69066112"/>
        <c:crosses val="autoZero"/>
        <c:auto val="1"/>
        <c:lblAlgn val="ctr"/>
        <c:lblOffset val="100"/>
      </c:catAx>
      <c:valAx>
        <c:axId val="69066112"/>
        <c:scaling>
          <c:orientation val="minMax"/>
          <c:max val="5"/>
        </c:scaling>
        <c:axPos val="l"/>
        <c:numFmt formatCode="General" sourceLinked="1"/>
        <c:majorTickMark val="none"/>
        <c:tickLblPos val="nextTo"/>
        <c:crossAx val="69064576"/>
        <c:crosses val="autoZero"/>
        <c:crossBetween val="between"/>
        <c:majorUnit val="1"/>
        <c:minorUnit val="0.2"/>
      </c:valAx>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GB"/>
  <c:chart>
    <c:plotArea>
      <c:layout/>
      <c:lineChart>
        <c:grouping val="standard"/>
        <c:ser>
          <c:idx val="0"/>
          <c:order val="0"/>
          <c:cat>
            <c:strRef>
              <c:f>'Weekly data'!$O$9:$O$14</c:f>
              <c:strCache>
                <c:ptCount val="6"/>
                <c:pt idx="0">
                  <c:v>Week 1</c:v>
                </c:pt>
                <c:pt idx="1">
                  <c:v>Week 2</c:v>
                </c:pt>
                <c:pt idx="2">
                  <c:v>Week 3</c:v>
                </c:pt>
                <c:pt idx="3">
                  <c:v>Week 4</c:v>
                </c:pt>
                <c:pt idx="4">
                  <c:v>Week 5</c:v>
                </c:pt>
                <c:pt idx="5">
                  <c:v>Week7</c:v>
                </c:pt>
              </c:strCache>
            </c:strRef>
          </c:cat>
          <c:val>
            <c:numRef>
              <c:f>'Weekly data'!$P$9:$P$14</c:f>
              <c:numCache>
                <c:formatCode>General</c:formatCode>
                <c:ptCount val="6"/>
                <c:pt idx="0">
                  <c:v>4</c:v>
                </c:pt>
                <c:pt idx="1">
                  <c:v>4</c:v>
                </c:pt>
                <c:pt idx="2">
                  <c:v>3.7</c:v>
                </c:pt>
                <c:pt idx="3">
                  <c:v>4.5999999999999996</c:v>
                </c:pt>
                <c:pt idx="4">
                  <c:v>4</c:v>
                </c:pt>
                <c:pt idx="5">
                  <c:v>3.8</c:v>
                </c:pt>
              </c:numCache>
            </c:numRef>
          </c:val>
        </c:ser>
        <c:dLbls/>
        <c:marker val="1"/>
        <c:axId val="69356160"/>
        <c:axId val="69362048"/>
      </c:lineChart>
      <c:catAx>
        <c:axId val="69356160"/>
        <c:scaling>
          <c:orientation val="minMax"/>
        </c:scaling>
        <c:axPos val="b"/>
        <c:majorTickMark val="none"/>
        <c:tickLblPos val="nextTo"/>
        <c:crossAx val="69362048"/>
        <c:crosses val="autoZero"/>
        <c:auto val="1"/>
        <c:lblAlgn val="ctr"/>
        <c:lblOffset val="100"/>
      </c:catAx>
      <c:valAx>
        <c:axId val="69362048"/>
        <c:scaling>
          <c:orientation val="minMax"/>
        </c:scaling>
        <c:axPos val="l"/>
        <c:numFmt formatCode="General" sourceLinked="1"/>
        <c:majorTickMark val="none"/>
        <c:tickLblPos val="nextTo"/>
        <c:crossAx val="69356160"/>
        <c:crosses val="autoZero"/>
        <c:crossBetween val="between"/>
        <c:majorUnit val="1"/>
        <c:minorUnit val="0.2"/>
      </c:valAx>
    </c:plotArea>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CEB5A5F-1E3E-2846-BB5E-E8BABB0F7E02}" type="datetimeFigureOut">
              <a:rPr lang="en-US" smtClean="0"/>
              <a:pPr/>
              <a:t>8/1/2018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890C475-AF0F-DE4E-AB32-890BD3E6C949}" type="slidenum">
              <a:rPr lang="en-US" smtClean="0"/>
              <a:pPr/>
              <a:t>‹#›</a:t>
            </a:fld>
            <a:endParaRPr lang="en-US"/>
          </a:p>
        </p:txBody>
      </p:sp>
    </p:spTree>
    <p:extLst>
      <p:ext uri="{BB962C8B-B14F-4D97-AF65-F5344CB8AC3E}">
        <p14:creationId xmlns:p14="http://schemas.microsoft.com/office/powerpoint/2010/main" xmlns="" val="28339595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76CF918-81AD-4A48-911A-ECDE35ED5AE0}" type="slidenum">
              <a:rPr lang="en-GB"/>
              <a:pPr/>
              <a:t>1</a:t>
            </a:fld>
            <a:endParaRPr lang="en-GB"/>
          </a:p>
        </p:txBody>
      </p:sp>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p:txBody>
          <a:bodyPr/>
          <a:lstStyle/>
          <a:p>
            <a:pPr>
              <a:spcBef>
                <a:spcPct val="0"/>
              </a:spcBef>
            </a:pPr>
            <a:r>
              <a:rPr lang="en-US" dirty="0" smtClean="0"/>
              <a:t>Welcome to Team Joy,</a:t>
            </a:r>
            <a:endParaRPr lang="en-US" dirty="0"/>
          </a:p>
        </p:txBody>
      </p:sp>
      <p:sp>
        <p:nvSpPr>
          <p:cNvPr id="9220" name="Slide Number Placeholder 3"/>
          <p:cNvSpPr txBox="1">
            <a:spLocks noGrp="1"/>
          </p:cNvSpPr>
          <p:nvPr/>
        </p:nvSpPr>
        <p:spPr bwMode="auto">
          <a:xfrm>
            <a:off x="3850443" y="9428583"/>
            <a:ext cx="2945659" cy="496332"/>
          </a:xfrm>
          <a:prstGeom prst="rect">
            <a:avLst/>
          </a:prstGeom>
          <a:noFill/>
          <a:ln w="9525">
            <a:noFill/>
            <a:miter lim="800000"/>
            <a:headEnd/>
            <a:tailEnd/>
          </a:ln>
        </p:spPr>
        <p:txBody>
          <a:bodyPr anchor="b"/>
          <a:lstStyle/>
          <a:p>
            <a:pPr algn="r"/>
            <a:fld id="{7CB90049-DA64-49E6-A370-4B6FDCE64A93}" type="slidenum">
              <a:rPr lang="en-GB" sz="1200"/>
              <a:pPr algn="r"/>
              <a:t>1</a:t>
            </a:fld>
            <a:endParaRPr lang="en-GB"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are</a:t>
            </a:r>
            <a:r>
              <a:rPr lang="en-GB" baseline="0" dirty="0" smtClean="0"/>
              <a:t> also monitoring “joy levels” via taking weekly opportunity sample snapshots across wards.</a:t>
            </a:r>
          </a:p>
          <a:p>
            <a:endParaRPr lang="en-GB" baseline="0" dirty="0" smtClean="0"/>
          </a:p>
          <a:p>
            <a:r>
              <a:rPr lang="en-GB" dirty="0" smtClean="0"/>
              <a:t>Hopefully many of you will have these one of these by now – a smiley face</a:t>
            </a:r>
            <a:r>
              <a:rPr lang="en-GB" baseline="0" dirty="0" smtClean="0"/>
              <a:t> enjoyment survey. We collected some baseline data and are now collecting weekly data</a:t>
            </a:r>
            <a:endParaRPr lang="en-GB" dirty="0"/>
          </a:p>
        </p:txBody>
      </p:sp>
      <p:sp>
        <p:nvSpPr>
          <p:cNvPr id="4" name="Slide Number Placeholder 3"/>
          <p:cNvSpPr>
            <a:spLocks noGrp="1"/>
          </p:cNvSpPr>
          <p:nvPr>
            <p:ph type="sldNum" sz="quarter" idx="10"/>
          </p:nvPr>
        </p:nvSpPr>
        <p:spPr/>
        <p:txBody>
          <a:bodyPr/>
          <a:lstStyle/>
          <a:p>
            <a:fld id="{1890C475-AF0F-DE4E-AB32-890BD3E6C94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Baseline</a:t>
            </a:r>
            <a:r>
              <a:rPr lang="en-GB" baseline="0" dirty="0" smtClean="0"/>
              <a:t> smiley face data – we are a relatively joyous bunch anyway!</a:t>
            </a:r>
          </a:p>
          <a:p>
            <a:endParaRPr lang="en-GB" baseline="0" dirty="0" smtClean="0"/>
          </a:p>
          <a:p>
            <a:r>
              <a:rPr lang="en-GB" baseline="0" dirty="0" smtClean="0"/>
              <a:t>Pie- chart = percentage of people over the course of the week who rated their days in each category</a:t>
            </a:r>
          </a:p>
          <a:p>
            <a:r>
              <a:rPr lang="en-GB" baseline="0" dirty="0" smtClean="0"/>
              <a:t>Run chart = mean joy levels each day (categories scored as 1 = strongly disagree, 5 = strongly agree).</a:t>
            </a:r>
            <a:endParaRPr lang="en-GB" dirty="0"/>
          </a:p>
        </p:txBody>
      </p:sp>
      <p:sp>
        <p:nvSpPr>
          <p:cNvPr id="4" name="Slide Number Placeholder 3"/>
          <p:cNvSpPr>
            <a:spLocks noGrp="1"/>
          </p:cNvSpPr>
          <p:nvPr>
            <p:ph type="sldNum" sz="quarter" idx="10"/>
          </p:nvPr>
        </p:nvSpPr>
        <p:spPr/>
        <p:txBody>
          <a:bodyPr/>
          <a:lstStyle/>
          <a:p>
            <a:fld id="{1890C475-AF0F-DE4E-AB32-890BD3E6C94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Week</a:t>
            </a:r>
            <a:r>
              <a:rPr lang="en-GB" baseline="0" dirty="0" smtClean="0"/>
              <a:t> one: 1</a:t>
            </a:r>
            <a:r>
              <a:rPr lang="en-GB" baseline="30000" dirty="0" smtClean="0"/>
              <a:t>st</a:t>
            </a:r>
            <a:r>
              <a:rPr lang="en-GB" baseline="0" dirty="0" smtClean="0"/>
              <a:t> May</a:t>
            </a:r>
          </a:p>
          <a:p>
            <a:r>
              <a:rPr lang="en-GB" baseline="0" dirty="0" smtClean="0"/>
              <a:t>Week 9: 29</a:t>
            </a:r>
            <a:r>
              <a:rPr lang="en-GB" baseline="30000" dirty="0" smtClean="0"/>
              <a:t>th</a:t>
            </a:r>
            <a:r>
              <a:rPr lang="en-GB" baseline="0" dirty="0" smtClean="0"/>
              <a:t> June</a:t>
            </a:r>
          </a:p>
          <a:p>
            <a:endParaRPr lang="en-GB" baseline="0" dirty="0" smtClean="0"/>
          </a:p>
          <a:p>
            <a:r>
              <a:rPr lang="en-GB" baseline="0" dirty="0" smtClean="0"/>
              <a:t>(some weeks missed out due to leave)</a:t>
            </a:r>
          </a:p>
          <a:p>
            <a:endParaRPr lang="en-GB" baseline="0" dirty="0" smtClean="0"/>
          </a:p>
          <a:p>
            <a:r>
              <a:rPr lang="en-GB" baseline="0" dirty="0" smtClean="0"/>
              <a:t>Where strongly agree is given a score of 5</a:t>
            </a:r>
          </a:p>
          <a:p>
            <a:endParaRPr lang="en-GB" baseline="0" dirty="0" smtClean="0"/>
          </a:p>
          <a:p>
            <a:r>
              <a:rPr lang="en-GB" baseline="0" dirty="0" smtClean="0"/>
              <a:t>The peak in week 5 for G level – very few </a:t>
            </a:r>
            <a:r>
              <a:rPr lang="en-GB" baseline="0" dirty="0" err="1" smtClean="0"/>
              <a:t>respondants</a:t>
            </a:r>
            <a:r>
              <a:rPr lang="en-GB" baseline="0" dirty="0" smtClean="0"/>
              <a:t> that week</a:t>
            </a:r>
          </a:p>
          <a:p>
            <a:endParaRPr lang="en-GB" baseline="0" dirty="0" smtClean="0"/>
          </a:p>
          <a:p>
            <a:r>
              <a:rPr lang="en-GB" baseline="0" dirty="0" smtClean="0"/>
              <a:t>Range 2 – 61, mean 22 people questioned </a:t>
            </a:r>
            <a:r>
              <a:rPr lang="en-GB" baseline="0" smtClean="0"/>
              <a:t>each on PICU or G floor per week</a:t>
            </a:r>
            <a:endParaRPr lang="en-GB" dirty="0"/>
          </a:p>
        </p:txBody>
      </p:sp>
      <p:sp>
        <p:nvSpPr>
          <p:cNvPr id="4" name="Slide Number Placeholder 3"/>
          <p:cNvSpPr>
            <a:spLocks noGrp="1"/>
          </p:cNvSpPr>
          <p:nvPr>
            <p:ph type="sldNum" sz="quarter" idx="10"/>
          </p:nvPr>
        </p:nvSpPr>
        <p:spPr/>
        <p:txBody>
          <a:bodyPr/>
          <a:lstStyle/>
          <a:p>
            <a:fld id="{1890C475-AF0F-DE4E-AB32-890BD3E6C94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will be creating</a:t>
            </a:r>
            <a:r>
              <a:rPr lang="en-GB" baseline="0" dirty="0" smtClean="0"/>
              <a:t> a ‘joy board’ in the child health corridor and in PICU so that we can demonstrate what you have asked us to do and what we have done</a:t>
            </a:r>
            <a:endParaRPr lang="en-GB" dirty="0"/>
          </a:p>
        </p:txBody>
      </p:sp>
      <p:sp>
        <p:nvSpPr>
          <p:cNvPr id="4" name="Slide Number Placeholder 3"/>
          <p:cNvSpPr>
            <a:spLocks noGrp="1"/>
          </p:cNvSpPr>
          <p:nvPr>
            <p:ph type="sldNum" sz="quarter" idx="10"/>
          </p:nvPr>
        </p:nvSpPr>
        <p:spPr/>
        <p:txBody>
          <a:bodyPr/>
          <a:lstStyle/>
          <a:p>
            <a:fld id="{1890C475-AF0F-DE4E-AB32-890BD3E6C94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a:p>
            <a:r>
              <a:rPr lang="en-GB" baseline="0" dirty="0" smtClean="0"/>
              <a:t>Regular dress down days</a:t>
            </a:r>
          </a:p>
          <a:p>
            <a:r>
              <a:rPr lang="en-GB" baseline="0" dirty="0" smtClean="0"/>
              <a:t>Implementing “joy” as an action in PICU handovers via giving colleagues positive feedback</a:t>
            </a:r>
          </a:p>
          <a:p>
            <a:r>
              <a:rPr lang="en-GB" baseline="0" dirty="0" smtClean="0"/>
              <a:t>Looking at staff support levels across the hospital</a:t>
            </a:r>
          </a:p>
          <a:p>
            <a:endParaRPr lang="en-GB" dirty="0" smtClean="0"/>
          </a:p>
        </p:txBody>
      </p:sp>
      <p:sp>
        <p:nvSpPr>
          <p:cNvPr id="4" name="Slide Number Placeholder 3"/>
          <p:cNvSpPr>
            <a:spLocks noGrp="1"/>
          </p:cNvSpPr>
          <p:nvPr>
            <p:ph type="sldNum" sz="quarter" idx="10"/>
          </p:nvPr>
        </p:nvSpPr>
        <p:spPr/>
        <p:txBody>
          <a:bodyPr/>
          <a:lstStyle/>
          <a:p>
            <a:fld id="{1890C475-AF0F-DE4E-AB32-890BD3E6C94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want your ideas as we want to make things more joyous for YOU! Please help us!</a:t>
            </a:r>
            <a:endParaRPr lang="en-GB" dirty="0"/>
          </a:p>
        </p:txBody>
      </p:sp>
      <p:sp>
        <p:nvSpPr>
          <p:cNvPr id="4" name="Slide Number Placeholder 3"/>
          <p:cNvSpPr>
            <a:spLocks noGrp="1"/>
          </p:cNvSpPr>
          <p:nvPr>
            <p:ph type="sldNum" sz="quarter" idx="10"/>
          </p:nvPr>
        </p:nvSpPr>
        <p:spPr/>
        <p:txBody>
          <a:bodyPr/>
          <a:lstStyle/>
          <a:p>
            <a:fld id="{1890C475-AF0F-DE4E-AB32-890BD3E6C94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And we can be contacted by email at</a:t>
            </a:r>
            <a:r>
              <a:rPr lang="en-GB" baseline="0" dirty="0" smtClean="0"/>
              <a:t> the following address</a:t>
            </a:r>
            <a:endParaRPr lang="en-GB" dirty="0"/>
          </a:p>
        </p:txBody>
      </p:sp>
      <p:sp>
        <p:nvSpPr>
          <p:cNvPr id="4" name="Slide Number Placeholder 3"/>
          <p:cNvSpPr>
            <a:spLocks noGrp="1"/>
          </p:cNvSpPr>
          <p:nvPr>
            <p:ph type="sldNum" sz="quarter" idx="10"/>
          </p:nvPr>
        </p:nvSpPr>
        <p:spPr/>
        <p:txBody>
          <a:bodyPr/>
          <a:lstStyle/>
          <a:p>
            <a:fld id="{1890C475-AF0F-DE4E-AB32-890BD3E6C94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Here are a couple of joyous snippets I’ve seen over the weekend</a:t>
            </a:r>
            <a:endParaRPr lang="en-GB" dirty="0"/>
          </a:p>
        </p:txBody>
      </p:sp>
      <p:sp>
        <p:nvSpPr>
          <p:cNvPr id="4" name="Slide Number Placeholder 3"/>
          <p:cNvSpPr>
            <a:spLocks noGrp="1"/>
          </p:cNvSpPr>
          <p:nvPr>
            <p:ph type="sldNum" sz="quarter" idx="10"/>
          </p:nvPr>
        </p:nvSpPr>
        <p:spPr/>
        <p:txBody>
          <a:bodyPr/>
          <a:lstStyle/>
          <a:p>
            <a:fld id="{1890C475-AF0F-DE4E-AB32-890BD3E6C949}"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Also known as ‘sprinkling glitter’</a:t>
            </a:r>
            <a:endParaRPr lang="en-GB" dirty="0"/>
          </a:p>
        </p:txBody>
      </p:sp>
      <p:sp>
        <p:nvSpPr>
          <p:cNvPr id="4" name="Slide Number Placeholder 3"/>
          <p:cNvSpPr>
            <a:spLocks noGrp="1"/>
          </p:cNvSpPr>
          <p:nvPr>
            <p:ph type="sldNum" sz="quarter" idx="10"/>
          </p:nvPr>
        </p:nvSpPr>
        <p:spPr/>
        <p:txBody>
          <a:bodyPr/>
          <a:lstStyle/>
          <a:p>
            <a:fld id="{1890C475-AF0F-DE4E-AB32-890BD3E6C94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Team Joy came about</a:t>
            </a:r>
            <a:r>
              <a:rPr lang="en-GB" baseline="0" dirty="0" smtClean="0"/>
              <a:t> as a result of participation in an institute for healthcare improvement course called finding and creating joy in work.</a:t>
            </a:r>
          </a:p>
          <a:p>
            <a:endParaRPr lang="en-GB" baseline="0" dirty="0" smtClean="0"/>
          </a:p>
          <a:p>
            <a:r>
              <a:rPr lang="en-GB" baseline="0" dirty="0" smtClean="0"/>
              <a:t>We each recognised in ourselves a real sense of enjoyment and satisfaction with the work that we do, and a desire for others to feel as enthusiastic as we do. We know that working in a healthcare setting can be stressful, exhausting, and at times thankless. But we would like to do what we can to recognise these factors, and where possible, improve things and therefore increase the levels of enjoyment, achievement and satisfaction that we feel at work. </a:t>
            </a:r>
          </a:p>
          <a:p>
            <a:endParaRPr lang="en-GB" dirty="0" smtClean="0"/>
          </a:p>
          <a:p>
            <a:r>
              <a:rPr lang="en-GB" dirty="0" smtClean="0"/>
              <a:t>So,</a:t>
            </a:r>
            <a:r>
              <a:rPr lang="en-GB" baseline="0" dirty="0" smtClean="0"/>
              <a:t> this is why I want to do it! But we also know a happy and productive workforce means we are less likely to see employee turnover, and more likely to see improved patient outcomes (see IHI paper for specific references).</a:t>
            </a:r>
            <a:endParaRPr lang="en-GB" dirty="0"/>
          </a:p>
        </p:txBody>
      </p:sp>
      <p:sp>
        <p:nvSpPr>
          <p:cNvPr id="4" name="Slide Number Placeholder 3"/>
          <p:cNvSpPr>
            <a:spLocks noGrp="1"/>
          </p:cNvSpPr>
          <p:nvPr>
            <p:ph type="sldNum" sz="quarter" idx="10"/>
          </p:nvPr>
        </p:nvSpPr>
        <p:spPr/>
        <p:txBody>
          <a:bodyPr/>
          <a:lstStyle/>
          <a:p>
            <a:fld id="{1890C475-AF0F-DE4E-AB32-890BD3E6C94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IHI believes</a:t>
            </a:r>
            <a:r>
              <a:rPr lang="en-GB" baseline="0" dirty="0" smtClean="0"/>
              <a:t> strongly in people being more productive if they are happy and healthy and this is something that we are keen to take on board in child health. We would like everyone in child health to be a healthy, happy, productive person and we as team joy would like to do what we can to improve the chances of this.</a:t>
            </a:r>
          </a:p>
          <a:p>
            <a:endParaRPr lang="en-GB" baseline="0" dirty="0" smtClean="0"/>
          </a:p>
          <a:p>
            <a:r>
              <a:rPr lang="en-GB" baseline="0" dirty="0" smtClean="0"/>
              <a:t>IHI recognises that there are some key domains that people need to achieve firstly and fore mostly, before they can be happy, healthy and productive at work (highlighted in yellow), all of which are underpinned by a need for a fairness and equity at work.</a:t>
            </a:r>
            <a:endParaRPr lang="en-GB" dirty="0"/>
          </a:p>
        </p:txBody>
      </p:sp>
      <p:sp>
        <p:nvSpPr>
          <p:cNvPr id="4" name="Slide Number Placeholder 3"/>
          <p:cNvSpPr>
            <a:spLocks noGrp="1"/>
          </p:cNvSpPr>
          <p:nvPr>
            <p:ph type="sldNum" sz="quarter" idx="10"/>
          </p:nvPr>
        </p:nvSpPr>
        <p:spPr/>
        <p:txBody>
          <a:bodyPr/>
          <a:lstStyle/>
          <a:p>
            <a:fld id="{1890C475-AF0F-DE4E-AB32-890BD3E6C94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 Team Joy,</a:t>
            </a:r>
            <a:r>
              <a:rPr lang="en-GB" baseline="0" dirty="0" smtClean="0"/>
              <a:t> we are hoping to begin to address these areas through three main questions. </a:t>
            </a:r>
            <a:r>
              <a:rPr lang="en-GB" dirty="0" smtClean="0"/>
              <a:t>We are gathering this feedback through today’s</a:t>
            </a:r>
            <a:r>
              <a:rPr lang="en-GB" baseline="0" dirty="0" smtClean="0"/>
              <a:t> workshops, via email from “Team Joy”, informal conversations on wards, and.....</a:t>
            </a:r>
            <a:endParaRPr lang="en-GB" dirty="0"/>
          </a:p>
        </p:txBody>
      </p:sp>
      <p:sp>
        <p:nvSpPr>
          <p:cNvPr id="4" name="Slide Number Placeholder 3"/>
          <p:cNvSpPr>
            <a:spLocks noGrp="1"/>
          </p:cNvSpPr>
          <p:nvPr>
            <p:ph type="sldNum" sz="quarter" idx="10"/>
          </p:nvPr>
        </p:nvSpPr>
        <p:spPr/>
        <p:txBody>
          <a:bodyPr/>
          <a:lstStyle/>
          <a:p>
            <a:fld id="{1890C475-AF0F-DE4E-AB32-890BD3E6C94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have glitter boxes in ward staff rooms for your ideas and suggestions</a:t>
            </a:r>
            <a:endParaRPr lang="en-GB" dirty="0"/>
          </a:p>
        </p:txBody>
      </p:sp>
      <p:sp>
        <p:nvSpPr>
          <p:cNvPr id="4" name="Slide Number Placeholder 3"/>
          <p:cNvSpPr>
            <a:spLocks noGrp="1"/>
          </p:cNvSpPr>
          <p:nvPr>
            <p:ph type="sldNum" sz="quarter" idx="10"/>
          </p:nvPr>
        </p:nvSpPr>
        <p:spPr/>
        <p:txBody>
          <a:bodyPr/>
          <a:lstStyle/>
          <a:p>
            <a:fld id="{1890C475-AF0F-DE4E-AB32-890BD3E6C94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makes a good day at work?</a:t>
            </a:r>
          </a:p>
          <a:p>
            <a:r>
              <a:rPr lang="en-GB" dirty="0" smtClean="0"/>
              <a:t>I know I’ve made a difference</a:t>
            </a:r>
            <a:r>
              <a:rPr lang="en-GB" baseline="0" dirty="0" smtClean="0"/>
              <a:t> when...</a:t>
            </a:r>
          </a:p>
          <a:p>
            <a:r>
              <a:rPr lang="en-GB" baseline="0" dirty="0" smtClean="0"/>
              <a:t>When we are at our best, it looks and feels like...</a:t>
            </a:r>
          </a:p>
          <a:p>
            <a:endParaRPr lang="en-GB" baseline="0" dirty="0" smtClean="0"/>
          </a:p>
          <a:p>
            <a:r>
              <a:rPr lang="en-GB" baseline="0" dirty="0" smtClean="0"/>
              <a:t>By asking these questions, it helps us to figure out what it is that makes some days more joyful than others!</a:t>
            </a:r>
            <a:endParaRPr lang="en-GB" dirty="0"/>
          </a:p>
        </p:txBody>
      </p:sp>
      <p:sp>
        <p:nvSpPr>
          <p:cNvPr id="4" name="Slide Number Placeholder 3"/>
          <p:cNvSpPr>
            <a:spLocks noGrp="1"/>
          </p:cNvSpPr>
          <p:nvPr>
            <p:ph type="sldNum" sz="quarter" idx="10"/>
          </p:nvPr>
        </p:nvSpPr>
        <p:spPr/>
        <p:txBody>
          <a:bodyPr/>
          <a:lstStyle/>
          <a:p>
            <a:fld id="{1890C475-AF0F-DE4E-AB32-890BD3E6C94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Secondly,</a:t>
            </a:r>
          </a:p>
          <a:p>
            <a:endParaRPr lang="en-GB" dirty="0" smtClean="0"/>
          </a:p>
          <a:p>
            <a:r>
              <a:rPr lang="en-GB" dirty="0" smtClean="0"/>
              <a:t>What frustrates</a:t>
            </a:r>
            <a:r>
              <a:rPr lang="en-GB" baseline="0" dirty="0" smtClean="0"/>
              <a:t> you at work?</a:t>
            </a:r>
          </a:p>
          <a:p>
            <a:r>
              <a:rPr lang="en-GB" baseline="0" dirty="0" smtClean="0"/>
              <a:t>What obstacles can get in the way of “what matters to you”?</a:t>
            </a:r>
          </a:p>
          <a:p>
            <a:endParaRPr lang="en-GB" baseline="0" dirty="0" smtClean="0"/>
          </a:p>
          <a:p>
            <a:r>
              <a:rPr lang="en-GB" baseline="0" dirty="0" smtClean="0"/>
              <a:t>This helps us to identify the day to day hassles that can impeded “good days” at work.</a:t>
            </a:r>
            <a:endParaRPr lang="en-GB" dirty="0"/>
          </a:p>
        </p:txBody>
      </p:sp>
      <p:sp>
        <p:nvSpPr>
          <p:cNvPr id="4" name="Slide Number Placeholder 3"/>
          <p:cNvSpPr>
            <a:spLocks noGrp="1"/>
          </p:cNvSpPr>
          <p:nvPr>
            <p:ph type="sldNum" sz="quarter" idx="10"/>
          </p:nvPr>
        </p:nvSpPr>
        <p:spPr/>
        <p:txBody>
          <a:bodyPr/>
          <a:lstStyle/>
          <a:p>
            <a:fld id="{1890C475-AF0F-DE4E-AB32-890BD3E6C94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By focusing on small and achievable</a:t>
            </a:r>
            <a:r>
              <a:rPr lang="en-GB" baseline="0" dirty="0" smtClean="0"/>
              <a:t> changes that can be implemented quickly, we can start to improve joy in the work!</a:t>
            </a:r>
          </a:p>
          <a:p>
            <a:endParaRPr lang="en-GB" baseline="0" dirty="0" smtClean="0"/>
          </a:p>
          <a:p>
            <a:r>
              <a:rPr lang="en-GB" baseline="0" dirty="0" smtClean="0"/>
              <a:t>Team Joy spent time on Bank Holiday Monday cleaning and sorting the junior doctor’s office to “spruce it up” and bring some joy in advance of the shared lunch that took place there that week!</a:t>
            </a:r>
            <a:endParaRPr lang="en-GB" dirty="0"/>
          </a:p>
        </p:txBody>
      </p:sp>
      <p:sp>
        <p:nvSpPr>
          <p:cNvPr id="4" name="Slide Number Placeholder 3"/>
          <p:cNvSpPr>
            <a:spLocks noGrp="1"/>
          </p:cNvSpPr>
          <p:nvPr>
            <p:ph type="sldNum" sz="quarter" idx="10"/>
          </p:nvPr>
        </p:nvSpPr>
        <p:spPr/>
        <p:txBody>
          <a:bodyPr/>
          <a:lstStyle/>
          <a:p>
            <a:fld id="{1890C475-AF0F-DE4E-AB32-890BD3E6C94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018264"/>
            <a:ext cx="7886700" cy="1325563"/>
          </a:xfrm>
          <a:prstGeom prst="rect">
            <a:avLst/>
          </a:prstGeom>
        </p:spPr>
        <p:txBody>
          <a:bodyPr/>
          <a:lstStyle>
            <a:lvl1pPr algn="l">
              <a:defRPr sz="4000" b="1">
                <a:solidFill>
                  <a:schemeClr val="bg2"/>
                </a:solidFill>
                <a:latin typeface="Arial" panose="020B0604020202020204" pitchFamily="34" charset="0"/>
                <a:cs typeface="Arial" panose="020B0604020202020204" pitchFamily="34" charset="0"/>
              </a:defRPr>
            </a:lvl1pPr>
          </a:lstStyle>
          <a:p>
            <a:r>
              <a:rPr lang="en-US" dirty="0" smtClean="0"/>
              <a:t>Title</a:t>
            </a:r>
            <a:endParaRPr lang="en-GB" dirty="0"/>
          </a:p>
        </p:txBody>
      </p:sp>
      <p:sp>
        <p:nvSpPr>
          <p:cNvPr id="4" name="Text Placeholder 3"/>
          <p:cNvSpPr>
            <a:spLocks noGrp="1"/>
          </p:cNvSpPr>
          <p:nvPr>
            <p:ph type="body" sz="quarter" idx="10" hasCustomPrompt="1"/>
          </p:nvPr>
        </p:nvSpPr>
        <p:spPr>
          <a:xfrm>
            <a:off x="628650" y="2462213"/>
            <a:ext cx="7886700" cy="1235075"/>
          </a:xfrm>
          <a:prstGeom prst="rect">
            <a:avLst/>
          </a:prstGeom>
        </p:spPr>
        <p:txBody>
          <a:bodyPr/>
          <a:lstStyle>
            <a:lvl1pPr marL="0" indent="0">
              <a:buNone/>
              <a:defRPr sz="3200">
                <a:solidFill>
                  <a:schemeClr val="accent1">
                    <a:lumMod val="50000"/>
                  </a:schemeClr>
                </a:solidFill>
                <a:latin typeface="Arial" panose="020B0604020202020204" pitchFamily="34" charset="0"/>
                <a:cs typeface="Arial" panose="020B0604020202020204" pitchFamily="34" charset="0"/>
              </a:defRPr>
            </a:lvl1pPr>
            <a:lvl2pPr marL="457200" indent="0">
              <a:buNone/>
              <a:defRPr sz="3200">
                <a:latin typeface="Arial" panose="020B0604020202020204" pitchFamily="34" charset="0"/>
                <a:cs typeface="Arial" panose="020B0604020202020204" pitchFamily="34" charset="0"/>
              </a:defRPr>
            </a:lvl2pPr>
            <a:lvl3pPr marL="914400" indent="0">
              <a:buNone/>
              <a:defRPr sz="3200">
                <a:latin typeface="Arial" panose="020B0604020202020204" pitchFamily="34" charset="0"/>
                <a:cs typeface="Arial" panose="020B0604020202020204" pitchFamily="34" charset="0"/>
              </a:defRPr>
            </a:lvl3pPr>
            <a:lvl4pPr marL="1371600" indent="0">
              <a:buNone/>
              <a:defRPr sz="3200">
                <a:latin typeface="Arial" panose="020B0604020202020204" pitchFamily="34" charset="0"/>
                <a:cs typeface="Arial" panose="020B0604020202020204" pitchFamily="34" charset="0"/>
              </a:defRPr>
            </a:lvl4pPr>
            <a:lvl5pPr marL="1828800" indent="0">
              <a:buFont typeface="Arial" panose="020B0604020202020204" pitchFamily="34" charset="0"/>
              <a:buNone/>
              <a:defRPr sz="3200">
                <a:latin typeface="Arial" panose="020B0604020202020204" pitchFamily="34" charset="0"/>
                <a:cs typeface="Arial" panose="020B0604020202020204" pitchFamily="34" charset="0"/>
              </a:defRPr>
            </a:lvl5pPr>
          </a:lstStyle>
          <a:p>
            <a:pPr lvl="0"/>
            <a:r>
              <a:rPr lang="en-US" dirty="0" smtClean="0"/>
              <a:t>Authors</a:t>
            </a:r>
          </a:p>
        </p:txBody>
      </p:sp>
      <p:sp>
        <p:nvSpPr>
          <p:cNvPr id="5" name="Text Placeholder 3"/>
          <p:cNvSpPr>
            <a:spLocks noGrp="1"/>
          </p:cNvSpPr>
          <p:nvPr>
            <p:ph type="body" sz="quarter" idx="11" hasCustomPrompt="1"/>
          </p:nvPr>
        </p:nvSpPr>
        <p:spPr>
          <a:xfrm>
            <a:off x="628650" y="4764960"/>
            <a:ext cx="7886700" cy="1235075"/>
          </a:xfrm>
          <a:prstGeom prst="rect">
            <a:avLst/>
          </a:prstGeom>
        </p:spPr>
        <p:txBody>
          <a:bodyPr/>
          <a:lstStyle>
            <a:lvl1pPr marL="0" indent="0">
              <a:buNone/>
              <a:defRPr sz="3200">
                <a:solidFill>
                  <a:schemeClr val="accent1">
                    <a:lumMod val="50000"/>
                  </a:schemeClr>
                </a:solidFill>
                <a:latin typeface="Arial" panose="020B0604020202020204" pitchFamily="34" charset="0"/>
                <a:cs typeface="Arial" panose="020B0604020202020204" pitchFamily="34" charset="0"/>
              </a:defRPr>
            </a:lvl1pPr>
            <a:lvl2pPr marL="457200" indent="0">
              <a:buNone/>
              <a:defRPr sz="3200">
                <a:latin typeface="Arial" panose="020B0604020202020204" pitchFamily="34" charset="0"/>
                <a:cs typeface="Arial" panose="020B0604020202020204" pitchFamily="34" charset="0"/>
              </a:defRPr>
            </a:lvl2pPr>
            <a:lvl3pPr marL="914400" indent="0">
              <a:buNone/>
              <a:defRPr sz="3200">
                <a:latin typeface="Arial" panose="020B0604020202020204" pitchFamily="34" charset="0"/>
                <a:cs typeface="Arial" panose="020B0604020202020204" pitchFamily="34" charset="0"/>
              </a:defRPr>
            </a:lvl3pPr>
            <a:lvl4pPr marL="1371600" indent="0">
              <a:buNone/>
              <a:defRPr sz="3200">
                <a:latin typeface="Arial" panose="020B0604020202020204" pitchFamily="34" charset="0"/>
                <a:cs typeface="Arial" panose="020B0604020202020204" pitchFamily="34" charset="0"/>
              </a:defRPr>
            </a:lvl4pPr>
            <a:lvl5pPr marL="1828800" indent="0">
              <a:buFont typeface="Arial" panose="020B0604020202020204" pitchFamily="34" charset="0"/>
              <a:buNone/>
              <a:defRPr sz="3200">
                <a:latin typeface="Arial" panose="020B0604020202020204" pitchFamily="34" charset="0"/>
                <a:cs typeface="Arial" panose="020B0604020202020204" pitchFamily="34" charset="0"/>
              </a:defRPr>
            </a:lvl5pPr>
          </a:lstStyle>
          <a:p>
            <a:pPr>
              <a:lnSpc>
                <a:spcPts val="3300"/>
              </a:lnSpc>
              <a:spcBef>
                <a:spcPct val="0"/>
              </a:spcBef>
            </a:pPr>
            <a:r>
              <a:rPr lang="en-US" altLang="en-US" sz="2800" dirty="0" smtClean="0">
                <a:solidFill>
                  <a:schemeClr val="bg2"/>
                </a:solidFill>
              </a:rPr>
              <a:t>Department</a:t>
            </a:r>
            <a:endParaRPr lang="en-US" altLang="en-US" sz="2800" dirty="0">
              <a:solidFill>
                <a:schemeClr val="bg2"/>
              </a:solidFill>
            </a:endParaRPr>
          </a:p>
        </p:txBody>
      </p:sp>
    </p:spTree>
    <p:extLst>
      <p:ext uri="{BB962C8B-B14F-4D97-AF65-F5344CB8AC3E}">
        <p14:creationId xmlns:p14="http://schemas.microsoft.com/office/powerpoint/2010/main" xmlns="" val="4223712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b="1">
                <a:solidFill>
                  <a:schemeClr val="tx1">
                    <a:lumMod val="50000"/>
                    <a:lumOff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8980" y="1600200"/>
            <a:ext cx="822782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xmlns="" val="3738336889"/>
      </p:ext>
    </p:extLst>
  </p:cSld>
  <p:clrMapOvr>
    <a:masterClrMapping/>
  </p:clrMapOvr>
  <p:extLst mod="1">
    <p:ext uri="{DCECCB84-F9BA-43D5-87BE-67443E8EF086}">
      <p15:sldGuideLst xmlns:p15="http://schemas.microsoft.com/office/powerpoint/2012/main" xmlns="">
        <p15:guide id="4294967295" orient="horz" pos="2160">
          <p15:clr>
            <a:srgbClr val="FBAE40"/>
          </p15:clr>
        </p15:guide>
        <p15:guide id="4294967295"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in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b="1">
                <a:solidFill>
                  <a:schemeClr val="tx1">
                    <a:lumMod val="50000"/>
                    <a:lumOff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8980" y="1600200"/>
            <a:ext cx="39960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Content Placeholder 2"/>
          <p:cNvSpPr>
            <a:spLocks noGrp="1"/>
          </p:cNvSpPr>
          <p:nvPr>
            <p:ph idx="12"/>
          </p:nvPr>
        </p:nvSpPr>
        <p:spPr>
          <a:xfrm>
            <a:off x="4690800" y="1600199"/>
            <a:ext cx="39960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616578575"/>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xmlns="" val="341120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xmlns="" val="32418455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descr="Cover footer.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6175375"/>
            <a:ext cx="9144000" cy="68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5" descr="Cover header.jp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632575" y="0"/>
            <a:ext cx="251142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94453437"/>
      </p:ext>
    </p:extLst>
  </p:cSld>
  <p:clrMap bg1="lt1" tx1="dk1" bg2="lt2" tx2="dk2" accent1="accent1" accent2="accent2" accent3="accent3" accent4="accent4" accent5="accent5" accent6="accent6" hlink="hlink" folHlink="folHlink"/>
  <p:sldLayoutIdLst>
    <p:sldLayoutId id="2147483668" r:id="rId1"/>
  </p:sldLayoutIdLst>
  <p:txStyles>
    <p:titleStyle>
      <a:lvl1pPr algn="ctr" rtl="0" eaLnBrk="1" fontAlgn="base" hangingPunct="1">
        <a:spcBef>
          <a:spcPct val="0"/>
        </a:spcBef>
        <a:spcAft>
          <a:spcPct val="0"/>
        </a:spcAft>
        <a:defRPr sz="4400">
          <a:solidFill>
            <a:schemeClr val="tx2"/>
          </a:solidFill>
          <a:latin typeface="+mj-lt"/>
          <a:ea typeface="Geneva" charset="0"/>
          <a:cs typeface="Geneva" charset="0"/>
        </a:defRPr>
      </a:lvl1pPr>
      <a:lvl2pPr algn="ctr" rtl="0" eaLnBrk="1" fontAlgn="base" hangingPunct="1">
        <a:spcBef>
          <a:spcPct val="0"/>
        </a:spcBef>
        <a:spcAft>
          <a:spcPct val="0"/>
        </a:spcAft>
        <a:defRPr sz="4400">
          <a:solidFill>
            <a:schemeClr val="tx2"/>
          </a:solidFill>
          <a:latin typeface="Times" pitchFamily="18" charset="0"/>
          <a:ea typeface="Geneva" charset="0"/>
          <a:cs typeface="Geneva" charset="0"/>
        </a:defRPr>
      </a:lvl2pPr>
      <a:lvl3pPr algn="ctr" rtl="0" eaLnBrk="1" fontAlgn="base" hangingPunct="1">
        <a:spcBef>
          <a:spcPct val="0"/>
        </a:spcBef>
        <a:spcAft>
          <a:spcPct val="0"/>
        </a:spcAft>
        <a:defRPr sz="4400">
          <a:solidFill>
            <a:schemeClr val="tx2"/>
          </a:solidFill>
          <a:latin typeface="Times" pitchFamily="18" charset="0"/>
          <a:ea typeface="Geneva" charset="0"/>
          <a:cs typeface="Geneva" charset="0"/>
        </a:defRPr>
      </a:lvl3pPr>
      <a:lvl4pPr algn="ctr" rtl="0" eaLnBrk="1" fontAlgn="base" hangingPunct="1">
        <a:spcBef>
          <a:spcPct val="0"/>
        </a:spcBef>
        <a:spcAft>
          <a:spcPct val="0"/>
        </a:spcAft>
        <a:defRPr sz="4400">
          <a:solidFill>
            <a:schemeClr val="tx2"/>
          </a:solidFill>
          <a:latin typeface="Times" pitchFamily="18" charset="0"/>
          <a:ea typeface="Geneva" charset="0"/>
          <a:cs typeface="Geneva" charset="0"/>
        </a:defRPr>
      </a:lvl4pPr>
      <a:lvl5pPr algn="ctr" rtl="0" eaLnBrk="1" fontAlgn="base" hangingPunct="1">
        <a:spcBef>
          <a:spcPct val="0"/>
        </a:spcBef>
        <a:spcAft>
          <a:spcPct val="0"/>
        </a:spcAft>
        <a:defRPr sz="4400">
          <a:solidFill>
            <a:schemeClr val="tx2"/>
          </a:solidFill>
          <a:latin typeface="Times" pitchFamily="18" charset="0"/>
          <a:ea typeface="Geneva" charset="0"/>
          <a:cs typeface="Geneva" charset="0"/>
        </a:defRPr>
      </a:lvl5pPr>
      <a:lvl6pPr marL="457200" algn="ctr" rtl="0" eaLnBrk="1" fontAlgn="base" hangingPunct="1">
        <a:spcBef>
          <a:spcPct val="0"/>
        </a:spcBef>
        <a:spcAft>
          <a:spcPct val="0"/>
        </a:spcAft>
        <a:defRPr sz="4400">
          <a:solidFill>
            <a:schemeClr val="tx2"/>
          </a:solidFill>
          <a:latin typeface="Times" pitchFamily="18" charset="0"/>
        </a:defRPr>
      </a:lvl6pPr>
      <a:lvl7pPr marL="914400" algn="ctr" rtl="0" eaLnBrk="1" fontAlgn="base" hangingPunct="1">
        <a:spcBef>
          <a:spcPct val="0"/>
        </a:spcBef>
        <a:spcAft>
          <a:spcPct val="0"/>
        </a:spcAft>
        <a:defRPr sz="4400">
          <a:solidFill>
            <a:schemeClr val="tx2"/>
          </a:solidFill>
          <a:latin typeface="Times" pitchFamily="18" charset="0"/>
        </a:defRPr>
      </a:lvl7pPr>
      <a:lvl8pPr marL="1371600" algn="ctr" rtl="0" eaLnBrk="1" fontAlgn="base" hangingPunct="1">
        <a:spcBef>
          <a:spcPct val="0"/>
        </a:spcBef>
        <a:spcAft>
          <a:spcPct val="0"/>
        </a:spcAft>
        <a:defRPr sz="4400">
          <a:solidFill>
            <a:schemeClr val="tx2"/>
          </a:solidFill>
          <a:latin typeface="Times" pitchFamily="18" charset="0"/>
        </a:defRPr>
      </a:lvl8pPr>
      <a:lvl9pPr marL="1828800" algn="ctr" rtl="0" eaLnBrk="1" fontAlgn="base" hangingPunct="1">
        <a:spcBef>
          <a:spcPct val="0"/>
        </a:spcBef>
        <a:spcAft>
          <a:spcPct val="0"/>
        </a:spcAft>
        <a:defRPr sz="4400">
          <a:solidFill>
            <a:schemeClr val="tx2"/>
          </a:solidFill>
          <a:latin typeface="Times"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Geneva" charset="0"/>
          <a:cs typeface="Geneva" charset="0"/>
        </a:defRPr>
      </a:lvl1pPr>
      <a:lvl2pPr marL="742950" indent="-285750" algn="l" rtl="0" eaLnBrk="1" fontAlgn="base" hangingPunct="1">
        <a:spcBef>
          <a:spcPct val="20000"/>
        </a:spcBef>
        <a:spcAft>
          <a:spcPct val="0"/>
        </a:spcAft>
        <a:buChar char="–"/>
        <a:defRPr sz="2800">
          <a:solidFill>
            <a:schemeClr val="tx1"/>
          </a:solidFill>
          <a:latin typeface="+mn-lt"/>
          <a:ea typeface="Geneva" charset="-128"/>
        </a:defRPr>
      </a:lvl2pPr>
      <a:lvl3pPr marL="1143000" indent="-228600" algn="l" rtl="0" eaLnBrk="1" fontAlgn="base" hangingPunct="1">
        <a:spcBef>
          <a:spcPct val="20000"/>
        </a:spcBef>
        <a:spcAft>
          <a:spcPct val="0"/>
        </a:spcAft>
        <a:buChar char="•"/>
        <a:defRPr sz="2400">
          <a:solidFill>
            <a:schemeClr val="tx1"/>
          </a:solidFill>
          <a:latin typeface="+mn-lt"/>
          <a:ea typeface="Geneva" charset="-128"/>
        </a:defRPr>
      </a:lvl3pPr>
      <a:lvl4pPr marL="1600200" indent="-228600" algn="l" rtl="0" eaLnBrk="1" fontAlgn="base" hangingPunct="1">
        <a:spcBef>
          <a:spcPct val="20000"/>
        </a:spcBef>
        <a:spcAft>
          <a:spcPct val="0"/>
        </a:spcAft>
        <a:buChar char="–"/>
        <a:defRPr sz="2000">
          <a:solidFill>
            <a:schemeClr val="tx1"/>
          </a:solidFill>
          <a:latin typeface="+mn-lt"/>
          <a:ea typeface="Geneva" charset="-128"/>
        </a:defRPr>
      </a:lvl4pPr>
      <a:lvl5pPr marL="2057400" indent="-228600" algn="l" rtl="0" eaLnBrk="1" fontAlgn="base" hangingPunct="1">
        <a:spcBef>
          <a:spcPct val="20000"/>
        </a:spcBef>
        <a:spcAft>
          <a:spcPct val="0"/>
        </a:spcAft>
        <a:defRPr sz="2000">
          <a:solidFill>
            <a:schemeClr val="tx1"/>
          </a:solidFill>
          <a:latin typeface="+mn-lt"/>
          <a:ea typeface="Geneva" charset="-128"/>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main-footer.jpg"/>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5840415"/>
            <a:ext cx="9144000" cy="1017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38155273"/>
      </p:ext>
    </p:extLst>
  </p:cSld>
  <p:clrMap bg1="lt1" tx1="dk1" bg2="lt2" tx2="dk2" accent1="accent1" accent2="accent2" accent3="accent3" accent4="accent4" accent5="accent5" accent6="accent6" hlink="hlink" folHlink="folHlink"/>
  <p:sldLayoutIdLst>
    <p:sldLayoutId id="2147483669" r:id="rId1"/>
    <p:sldLayoutId id="2147483664" r:id="rId2"/>
    <p:sldLayoutId id="2147483665" r:id="rId3"/>
    <p:sldLayoutId id="2147483666" r:id="rId4"/>
  </p:sldLayoutIdLst>
  <p:txStyles>
    <p:titleStyle>
      <a:lvl1pPr algn="ctr" defTabSz="342900" rtl="0" eaLnBrk="1" fontAlgn="base" hangingPunct="1">
        <a:spcBef>
          <a:spcPct val="0"/>
        </a:spcBef>
        <a:spcAft>
          <a:spcPct val="0"/>
        </a:spcAft>
        <a:defRPr sz="3300" kern="1200">
          <a:solidFill>
            <a:schemeClr val="tx1"/>
          </a:solidFill>
          <a:latin typeface="+mj-lt"/>
          <a:ea typeface="Geneva" charset="0"/>
          <a:cs typeface="Geneva" charset="0"/>
        </a:defRPr>
      </a:lvl1pPr>
      <a:lvl2pPr algn="ctr" defTabSz="342900" rtl="0" eaLnBrk="1" fontAlgn="base" hangingPunct="1">
        <a:spcBef>
          <a:spcPct val="0"/>
        </a:spcBef>
        <a:spcAft>
          <a:spcPct val="0"/>
        </a:spcAft>
        <a:defRPr sz="3300">
          <a:solidFill>
            <a:schemeClr val="tx1"/>
          </a:solidFill>
          <a:latin typeface="Calibri" charset="0"/>
          <a:ea typeface="Geneva" charset="0"/>
          <a:cs typeface="Geneva" charset="0"/>
        </a:defRPr>
      </a:lvl2pPr>
      <a:lvl3pPr algn="ctr" defTabSz="342900" rtl="0" eaLnBrk="1" fontAlgn="base" hangingPunct="1">
        <a:spcBef>
          <a:spcPct val="0"/>
        </a:spcBef>
        <a:spcAft>
          <a:spcPct val="0"/>
        </a:spcAft>
        <a:defRPr sz="3300">
          <a:solidFill>
            <a:schemeClr val="tx1"/>
          </a:solidFill>
          <a:latin typeface="Calibri" charset="0"/>
          <a:ea typeface="Geneva" charset="0"/>
          <a:cs typeface="Geneva" charset="0"/>
        </a:defRPr>
      </a:lvl3pPr>
      <a:lvl4pPr algn="ctr" defTabSz="342900" rtl="0" eaLnBrk="1" fontAlgn="base" hangingPunct="1">
        <a:spcBef>
          <a:spcPct val="0"/>
        </a:spcBef>
        <a:spcAft>
          <a:spcPct val="0"/>
        </a:spcAft>
        <a:defRPr sz="3300">
          <a:solidFill>
            <a:schemeClr val="tx1"/>
          </a:solidFill>
          <a:latin typeface="Calibri" charset="0"/>
          <a:ea typeface="Geneva" charset="0"/>
          <a:cs typeface="Geneva" charset="0"/>
        </a:defRPr>
      </a:lvl4pPr>
      <a:lvl5pPr algn="ctr" defTabSz="342900" rtl="0" eaLnBrk="1" fontAlgn="base" hangingPunct="1">
        <a:spcBef>
          <a:spcPct val="0"/>
        </a:spcBef>
        <a:spcAft>
          <a:spcPct val="0"/>
        </a:spcAft>
        <a:defRPr sz="3300">
          <a:solidFill>
            <a:schemeClr val="tx1"/>
          </a:solidFill>
          <a:latin typeface="Calibri" charset="0"/>
          <a:ea typeface="Geneva" charset="0"/>
          <a:cs typeface="Geneva" charset="0"/>
        </a:defRPr>
      </a:lvl5pPr>
      <a:lvl6pPr marL="342900" algn="ctr" defTabSz="342900" rtl="0" eaLnBrk="1" fontAlgn="base" hangingPunct="1">
        <a:spcBef>
          <a:spcPct val="0"/>
        </a:spcBef>
        <a:spcAft>
          <a:spcPct val="0"/>
        </a:spcAft>
        <a:defRPr sz="3300">
          <a:solidFill>
            <a:schemeClr val="tx1"/>
          </a:solidFill>
          <a:latin typeface="Calibri" charset="0"/>
          <a:ea typeface="Geneva" charset="0"/>
          <a:cs typeface="Geneva" charset="0"/>
        </a:defRPr>
      </a:lvl6pPr>
      <a:lvl7pPr marL="685800" algn="ctr" defTabSz="342900" rtl="0" eaLnBrk="1" fontAlgn="base" hangingPunct="1">
        <a:spcBef>
          <a:spcPct val="0"/>
        </a:spcBef>
        <a:spcAft>
          <a:spcPct val="0"/>
        </a:spcAft>
        <a:defRPr sz="3300">
          <a:solidFill>
            <a:schemeClr val="tx1"/>
          </a:solidFill>
          <a:latin typeface="Calibri" charset="0"/>
          <a:ea typeface="Geneva" charset="0"/>
          <a:cs typeface="Geneva" charset="0"/>
        </a:defRPr>
      </a:lvl7pPr>
      <a:lvl8pPr marL="1028700" algn="ctr" defTabSz="342900" rtl="0" eaLnBrk="1" fontAlgn="base" hangingPunct="1">
        <a:spcBef>
          <a:spcPct val="0"/>
        </a:spcBef>
        <a:spcAft>
          <a:spcPct val="0"/>
        </a:spcAft>
        <a:defRPr sz="3300">
          <a:solidFill>
            <a:schemeClr val="tx1"/>
          </a:solidFill>
          <a:latin typeface="Calibri" charset="0"/>
          <a:ea typeface="Geneva" charset="0"/>
          <a:cs typeface="Geneva" charset="0"/>
        </a:defRPr>
      </a:lvl8pPr>
      <a:lvl9pPr marL="1371600" algn="ctr" defTabSz="342900" rtl="0" eaLnBrk="1" fontAlgn="base" hangingPunct="1">
        <a:spcBef>
          <a:spcPct val="0"/>
        </a:spcBef>
        <a:spcAft>
          <a:spcPct val="0"/>
        </a:spcAft>
        <a:defRPr sz="3300">
          <a:solidFill>
            <a:schemeClr val="tx1"/>
          </a:solidFill>
          <a:latin typeface="Calibri" charset="0"/>
          <a:ea typeface="Geneva" charset="0"/>
          <a:cs typeface="Geneva" charset="0"/>
        </a:defRPr>
      </a:lvl9pPr>
    </p:titleStyle>
    <p:bodyStyle>
      <a:lvl1pPr marL="257175" indent="-257175" algn="l" defTabSz="3429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Geneva" charset="0"/>
          <a:cs typeface="Geneva" charset="0"/>
        </a:defRPr>
      </a:lvl1pPr>
      <a:lvl2pPr marL="557213" indent="-214313" algn="l" defTabSz="342900"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Geneva" charset="0"/>
          <a:cs typeface="+mn-cs"/>
        </a:defRPr>
      </a:lvl2pPr>
      <a:lvl3pPr marL="857250" indent="-171450" algn="l" defTabSz="342900"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Geneva" charset="0"/>
          <a:cs typeface="+mn-cs"/>
        </a:defRPr>
      </a:lvl3pPr>
      <a:lvl4pPr marL="12001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Geneva" charset="0"/>
          <a:cs typeface="+mn-cs"/>
        </a:defRPr>
      </a:lvl4pPr>
      <a:lvl5pPr marL="15430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Geneva"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www.google.co.uk/url?sa=i&amp;rct=j&amp;q=&amp;esrc=s&amp;source=images&amp;cd=&amp;cad=rja&amp;uact=8&amp;ved=2ahUKEwjMtY_tnfbaAhXCvRQKHY07BCYQjRx6BAgBEAU&amp;url=https://www.pinterest.com/pin/566890671822594833/&amp;psig=AOvVaw1K1bf9oBruUAi-SnsdXNYw&amp;ust=1525872930255515" TargetMode="Externa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2ahUKEwiWgL6EnvbaAhXBaRQKHTQUC5cQjRx6BAgBEAU&amp;url=http://disney.wikia.com/wiki/Joy_(Inside_Out)&amp;psig=AOvVaw1K1bf9oBruUAi-SnsdXNYw&amp;ust=1525872930255515" TargetMode="External"/><Relationship Id="rId13" Type="http://schemas.openxmlformats.org/officeDocument/2006/relationships/image" Target="../media/image14.jpeg"/><Relationship Id="rId3" Type="http://schemas.openxmlformats.org/officeDocument/2006/relationships/hyperlink" Target="https://www.google.co.uk/url?sa=i&amp;rct=j&amp;q=&amp;esrc=s&amp;source=images&amp;cd=&amp;cad=rja&amp;uact=8&amp;ved=2ahUKEwiImv3ToPbaAhVMWxQKHe5zCwMQjRx6BAgBEAU&amp;url=https://www.pinterest.com/pin/299067231489126098/&amp;psig=AOvVaw32kIqISzU6IbEwBePEf9WX&amp;ust=1525873701776191" TargetMode="External"/><Relationship Id="rId7" Type="http://schemas.openxmlformats.org/officeDocument/2006/relationships/hyperlink" Target="mailto:TeamJoy@uhs.nhs.uk" TargetMode="External"/><Relationship Id="rId12" Type="http://schemas.openxmlformats.org/officeDocument/2006/relationships/hyperlink" Target="https://www.google.co.uk/url?sa=i&amp;rct=j&amp;q=&amp;esrc=s&amp;source=images&amp;cd=&amp;cad=rja&amp;uact=8&amp;ved=2ahUKEwiqmIWfofbaAhUGbxQKHT0uD2AQjRx6BAgBEAU&amp;url=https://www.pinterest.com/pin/201887995770068618/&amp;psig=AOvVaw1cIHn6Ws6qEBg8EMg4AwYv&amp;ust=1525873862198584"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1.jpeg"/><Relationship Id="rId11" Type="http://schemas.openxmlformats.org/officeDocument/2006/relationships/image" Target="../media/image13.jpeg"/><Relationship Id="rId5" Type="http://schemas.openxmlformats.org/officeDocument/2006/relationships/hyperlink" Target="https://www.google.co.uk/url?sa=i&amp;rct=j&amp;q=&amp;esrc=s&amp;source=images&amp;cd=&amp;cad=rja&amp;uact=8&amp;ved=2ahUKEwjMtY_tnfbaAhXCvRQKHY07BCYQjRx6BAgBEAU&amp;url=https://www.pinterest.com/pin/566890671822594833/&amp;psig=AOvVaw1K1bf9oBruUAi-SnsdXNYw&amp;ust=1525872930255515" TargetMode="External"/><Relationship Id="rId10" Type="http://schemas.openxmlformats.org/officeDocument/2006/relationships/hyperlink" Target="https://www.google.co.uk/url?sa=i&amp;rct=j&amp;q=&amp;esrc=s&amp;source=images&amp;cd=&amp;cad=rja&amp;uact=8&amp;ved=2ahUKEwjxoMP8oPbaAhVH0RQKHbFjCGIQjRx6BAgBEAU&amp;url=https://www.vectorstock.com/royalty-free-vector/enjoy-your-day-inspirational-card-vector-3039506&amp;psig=AOvVaw1UxcNVzVWYA7wrtuXpEerd&amp;ust=1525873773480015" TargetMode="External"/><Relationship Id="rId4" Type="http://schemas.openxmlformats.org/officeDocument/2006/relationships/image" Target="../media/image10.jpe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idx="4294967295"/>
          </p:nvPr>
        </p:nvSpPr>
        <p:spPr>
          <a:xfrm>
            <a:off x="685800" y="722313"/>
            <a:ext cx="7772400" cy="3384550"/>
          </a:xfrm>
          <a:prstGeom prst="rect">
            <a:avLst/>
          </a:prstGeom>
        </p:spPr>
        <p:txBody>
          <a:bodyPr/>
          <a:lstStyle/>
          <a:p>
            <a:r>
              <a:rPr lang="en-GB" sz="5400" dirty="0" smtClean="0"/>
              <a:t/>
            </a:r>
            <a:br>
              <a:rPr lang="en-GB" sz="5400" dirty="0" smtClean="0"/>
            </a:br>
            <a:r>
              <a:rPr lang="en-GB" sz="8800" dirty="0" smtClean="0">
                <a:solidFill>
                  <a:srgbClr val="0070C0"/>
                </a:solidFill>
              </a:rPr>
              <a:t>TEAM JOY</a:t>
            </a:r>
            <a:r>
              <a:rPr lang="en-GB" sz="5400" dirty="0" smtClean="0"/>
              <a:t/>
            </a:r>
            <a:br>
              <a:rPr lang="en-GB" sz="5400" dirty="0" smtClean="0"/>
            </a:br>
            <a:r>
              <a:rPr lang="en-GB" sz="1800" dirty="0" smtClean="0"/>
              <a:t>Dr Jennifer Livings, Carol Paterson, </a:t>
            </a:r>
            <a:br>
              <a:rPr lang="en-GB" sz="1800" dirty="0" smtClean="0"/>
            </a:br>
            <a:r>
              <a:rPr lang="en-GB" sz="1800" dirty="0" smtClean="0"/>
              <a:t>Dr Kate Pryde, Mrs Francesca Stedman</a:t>
            </a:r>
            <a:br>
              <a:rPr lang="en-GB" sz="1800" dirty="0" smtClean="0"/>
            </a:br>
            <a:r>
              <a:rPr lang="en-GB" sz="5400" dirty="0" smtClean="0"/>
              <a:t/>
            </a:r>
            <a:br>
              <a:rPr lang="en-GB" sz="5400" dirty="0" smtClean="0"/>
            </a:br>
            <a:endParaRPr lang="en-GB" sz="5400" dirty="0"/>
          </a:p>
        </p:txBody>
      </p:sp>
      <p:pic>
        <p:nvPicPr>
          <p:cNvPr id="21506" name="Picture 2" descr="Image result for inside out joy"/>
          <p:cNvPicPr>
            <a:picLocks noChangeAspect="1" noChangeArrowheads="1"/>
          </p:cNvPicPr>
          <p:nvPr/>
        </p:nvPicPr>
        <p:blipFill>
          <a:blip r:embed="rId3"/>
          <a:srcRect/>
          <a:stretch>
            <a:fillRect/>
          </a:stretch>
        </p:blipFill>
        <p:spPr bwMode="auto">
          <a:xfrm>
            <a:off x="7381127" y="2266950"/>
            <a:ext cx="1632427" cy="36798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dissolve">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inside out joy"/>
          <p:cNvPicPr>
            <a:picLocks noChangeAspect="1" noChangeArrowheads="1"/>
          </p:cNvPicPr>
          <p:nvPr/>
        </p:nvPicPr>
        <p:blipFill>
          <a:blip r:embed="rId3"/>
          <a:srcRect/>
          <a:stretch>
            <a:fillRect/>
          </a:stretch>
        </p:blipFill>
        <p:spPr bwMode="auto">
          <a:xfrm>
            <a:off x="8814765" y="6185650"/>
            <a:ext cx="255929" cy="576916"/>
          </a:xfrm>
          <a:prstGeom prst="rect">
            <a:avLst/>
          </a:prstGeom>
          <a:noFill/>
        </p:spPr>
      </p:pic>
      <p:pic>
        <p:nvPicPr>
          <p:cNvPr id="36866" name="Picture 2"/>
          <p:cNvPicPr>
            <a:picLocks noChangeAspect="1" noChangeArrowheads="1"/>
          </p:cNvPicPr>
          <p:nvPr/>
        </p:nvPicPr>
        <p:blipFill>
          <a:blip r:embed="rId4"/>
          <a:srcRect/>
          <a:stretch>
            <a:fillRect/>
          </a:stretch>
        </p:blipFill>
        <p:spPr bwMode="auto">
          <a:xfrm>
            <a:off x="-548640" y="497205"/>
            <a:ext cx="10306050"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inside out joy"/>
          <p:cNvPicPr>
            <a:picLocks noChangeAspect="1" noChangeArrowheads="1"/>
          </p:cNvPicPr>
          <p:nvPr/>
        </p:nvPicPr>
        <p:blipFill>
          <a:blip r:embed="rId3"/>
          <a:srcRect/>
          <a:stretch>
            <a:fillRect/>
          </a:stretch>
        </p:blipFill>
        <p:spPr bwMode="auto">
          <a:xfrm>
            <a:off x="8814765" y="6185650"/>
            <a:ext cx="255929" cy="576916"/>
          </a:xfrm>
          <a:prstGeom prst="rect">
            <a:avLst/>
          </a:prstGeom>
          <a:noFill/>
        </p:spPr>
      </p:pic>
      <p:graphicFrame>
        <p:nvGraphicFramePr>
          <p:cNvPr id="5" name="Chart 4"/>
          <p:cNvGraphicFramePr/>
          <p:nvPr/>
        </p:nvGraphicFramePr>
        <p:xfrm>
          <a:off x="0" y="80010"/>
          <a:ext cx="4555331"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nvGraphicFramePr>
        <p:xfrm>
          <a:off x="4588669" y="80010"/>
          <a:ext cx="4555331" cy="2933700"/>
        </p:xfrm>
        <a:graphic>
          <a:graphicData uri="http://schemas.openxmlformats.org/drawingml/2006/chart">
            <c:chart xmlns:c="http://schemas.openxmlformats.org/drawingml/2006/chart" xmlns:r="http://schemas.openxmlformats.org/officeDocument/2006/relationships" r:id="rId5"/>
          </a:graphicData>
        </a:graphic>
      </p:graphicFrame>
      <p:grpSp>
        <p:nvGrpSpPr>
          <p:cNvPr id="7" name="Group 7"/>
          <p:cNvGrpSpPr/>
          <p:nvPr/>
        </p:nvGrpSpPr>
        <p:grpSpPr>
          <a:xfrm>
            <a:off x="3679936" y="2505947"/>
            <a:ext cx="1750790" cy="2204864"/>
            <a:chOff x="12898" y="0"/>
            <a:chExt cx="1750790" cy="2204864"/>
          </a:xfrm>
        </p:grpSpPr>
        <p:pic>
          <p:nvPicPr>
            <p:cNvPr id="8" name="Picture 2" descr="Image result for joy inside out">
              <a:hlinkClick r:id="rId6"/>
            </p:cNvPr>
            <p:cNvPicPr>
              <a:picLocks noChangeAspect="1" noChangeArrowheads="1"/>
            </p:cNvPicPr>
            <p:nvPr/>
          </p:nvPicPr>
          <p:blipFill>
            <a:blip r:embed="rId7" cstate="print"/>
            <a:srcRect t="18620" b="5036"/>
            <a:stretch>
              <a:fillRect/>
            </a:stretch>
          </p:blipFill>
          <p:spPr bwMode="auto">
            <a:xfrm>
              <a:off x="12898" y="0"/>
              <a:ext cx="1678782" cy="2204864"/>
            </a:xfrm>
            <a:prstGeom prst="rect">
              <a:avLst/>
            </a:prstGeom>
            <a:noFill/>
          </p:spPr>
        </p:pic>
        <p:sp>
          <p:nvSpPr>
            <p:cNvPr id="9" name="Rectangle 8"/>
            <p:cNvSpPr/>
            <p:nvPr/>
          </p:nvSpPr>
          <p:spPr>
            <a:xfrm>
              <a:off x="1259632" y="1988840"/>
              <a:ext cx="50405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0" name="Chart 9"/>
          <p:cNvGraphicFramePr/>
          <p:nvPr/>
        </p:nvGraphicFramePr>
        <p:xfrm>
          <a:off x="5361329" y="3379779"/>
          <a:ext cx="3709365" cy="258984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1" name="Chart 10"/>
          <p:cNvGraphicFramePr/>
          <p:nvPr/>
        </p:nvGraphicFramePr>
        <p:xfrm>
          <a:off x="265985" y="3231189"/>
          <a:ext cx="3715465" cy="2738437"/>
        </p:xfrm>
        <a:graphic>
          <a:graphicData uri="http://schemas.openxmlformats.org/drawingml/2006/chart">
            <c:chart xmlns:c="http://schemas.openxmlformats.org/drawingml/2006/chart" xmlns:r="http://schemas.openxmlformats.org/officeDocument/2006/relationships" r:id="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p:nvPr/>
        </p:nvGraphicFramePr>
        <p:xfrm>
          <a:off x="4340431" y="27432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265985" y="2743200"/>
            <a:ext cx="2778826" cy="369332"/>
          </a:xfrm>
          <a:prstGeom prst="rect">
            <a:avLst/>
          </a:prstGeom>
          <a:noFill/>
        </p:spPr>
        <p:txBody>
          <a:bodyPr wrap="square" rtlCol="0">
            <a:spAutoFit/>
          </a:bodyPr>
          <a:lstStyle/>
          <a:p>
            <a:r>
              <a:rPr lang="en-GB" b="1" dirty="0" smtClean="0"/>
              <a:t>G level weekly data</a:t>
            </a:r>
            <a:endParaRPr lang="en-GB" b="1" dirty="0"/>
          </a:p>
        </p:txBody>
      </p:sp>
      <p:sp>
        <p:nvSpPr>
          <p:cNvPr id="6" name="TextBox 5"/>
          <p:cNvSpPr txBox="1"/>
          <p:nvPr/>
        </p:nvSpPr>
        <p:spPr>
          <a:xfrm>
            <a:off x="6133605" y="5600294"/>
            <a:ext cx="2778826" cy="369332"/>
          </a:xfrm>
          <a:prstGeom prst="rect">
            <a:avLst/>
          </a:prstGeom>
          <a:noFill/>
        </p:spPr>
        <p:txBody>
          <a:bodyPr wrap="square" rtlCol="0">
            <a:spAutoFit/>
          </a:bodyPr>
          <a:lstStyle/>
          <a:p>
            <a:pPr algn="r"/>
            <a:r>
              <a:rPr lang="en-GB" b="1" dirty="0" smtClean="0"/>
              <a:t>PICU weekly data</a:t>
            </a:r>
            <a:endParaRPr lang="en-GB"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inside out joy"/>
          <p:cNvPicPr>
            <a:picLocks noChangeAspect="1" noChangeArrowheads="1"/>
          </p:cNvPicPr>
          <p:nvPr/>
        </p:nvPicPr>
        <p:blipFill>
          <a:blip r:embed="rId3"/>
          <a:srcRect/>
          <a:stretch>
            <a:fillRect/>
          </a:stretch>
        </p:blipFill>
        <p:spPr bwMode="auto">
          <a:xfrm>
            <a:off x="8814765" y="6185650"/>
            <a:ext cx="255929" cy="576916"/>
          </a:xfrm>
          <a:prstGeom prst="rect">
            <a:avLst/>
          </a:prstGeom>
          <a:noFill/>
        </p:spPr>
      </p:pic>
      <p:sp>
        <p:nvSpPr>
          <p:cNvPr id="35842" name="AutoShape 2" descr="Image result for sunglasses sun emoj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5844" name="AutoShape 4" descr="Image result for sunglasses sun emoj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5846" name="Picture 6" descr="Image result for sunglasses sun emoji"/>
          <p:cNvPicPr>
            <a:picLocks noChangeAspect="1" noChangeArrowheads="1"/>
          </p:cNvPicPr>
          <p:nvPr/>
        </p:nvPicPr>
        <p:blipFill>
          <a:blip r:embed="rId4"/>
          <a:srcRect/>
          <a:stretch>
            <a:fillRect/>
          </a:stretch>
        </p:blipFill>
        <p:spPr bwMode="auto">
          <a:xfrm>
            <a:off x="2212975" y="541338"/>
            <a:ext cx="4876800" cy="487680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inside out joy"/>
          <p:cNvPicPr>
            <a:picLocks noChangeAspect="1" noChangeArrowheads="1"/>
          </p:cNvPicPr>
          <p:nvPr/>
        </p:nvPicPr>
        <p:blipFill>
          <a:blip r:embed="rId3"/>
          <a:srcRect/>
          <a:stretch>
            <a:fillRect/>
          </a:stretch>
        </p:blipFill>
        <p:spPr bwMode="auto">
          <a:xfrm>
            <a:off x="8814765" y="6185650"/>
            <a:ext cx="255929" cy="576916"/>
          </a:xfrm>
          <a:prstGeom prst="rect">
            <a:avLst/>
          </a:prstGeom>
          <a:noFill/>
        </p:spPr>
      </p:pic>
      <p:pic>
        <p:nvPicPr>
          <p:cNvPr id="19458" name="Picture 2" descr="Image result for glittery background"/>
          <p:cNvPicPr>
            <a:picLocks noChangeAspect="1" noChangeArrowheads="1"/>
          </p:cNvPicPr>
          <p:nvPr/>
        </p:nvPicPr>
        <p:blipFill>
          <a:blip r:embed="rId4"/>
          <a:srcRect r="12181"/>
          <a:stretch>
            <a:fillRect/>
          </a:stretch>
        </p:blipFill>
        <p:spPr bwMode="auto">
          <a:xfrm rot="5400000">
            <a:off x="1563836" y="-1573810"/>
            <a:ext cx="6016330" cy="9144002"/>
          </a:xfrm>
          <a:prstGeom prst="rect">
            <a:avLst/>
          </a:prstGeom>
          <a:noFill/>
        </p:spPr>
      </p:pic>
      <p:pic>
        <p:nvPicPr>
          <p:cNvPr id="5" name="Picture 2" descr="Image result for inside out joy"/>
          <p:cNvPicPr>
            <a:picLocks noChangeAspect="1" noChangeArrowheads="1"/>
          </p:cNvPicPr>
          <p:nvPr/>
        </p:nvPicPr>
        <p:blipFill>
          <a:blip r:embed="rId3"/>
          <a:srcRect/>
          <a:stretch>
            <a:fillRect/>
          </a:stretch>
        </p:blipFill>
        <p:spPr bwMode="auto">
          <a:xfrm>
            <a:off x="4813187" y="13112"/>
            <a:ext cx="2738233" cy="6172538"/>
          </a:xfrm>
          <a:prstGeom prst="rect">
            <a:avLst/>
          </a:prstGeom>
          <a:noFill/>
        </p:spPr>
      </p:pic>
      <p:sp>
        <p:nvSpPr>
          <p:cNvPr id="6" name="Rectangle 5"/>
          <p:cNvSpPr/>
          <p:nvPr/>
        </p:nvSpPr>
        <p:spPr>
          <a:xfrm>
            <a:off x="373728" y="933450"/>
            <a:ext cx="4141122" cy="3046988"/>
          </a:xfrm>
          <a:prstGeom prst="rect">
            <a:avLst/>
          </a:prstGeom>
        </p:spPr>
        <p:txBody>
          <a:bodyPr wrap="square">
            <a:spAutoFit/>
          </a:bodyPr>
          <a:lstStyle/>
          <a:p>
            <a:pPr algn="ctr"/>
            <a:r>
              <a:rPr lang="en-GB" sz="9600" b="1" i="1" dirty="0" smtClean="0">
                <a:solidFill>
                  <a:srgbClr val="7030A0"/>
                </a:solidFill>
              </a:rPr>
              <a:t>Next Steps...</a:t>
            </a:r>
            <a:endParaRPr lang="en-GB" sz="9600" b="1" i="1" dirty="0">
              <a:solidFill>
                <a:srgbClr val="7030A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inside out joy"/>
          <p:cNvPicPr>
            <a:picLocks noChangeAspect="1" noChangeArrowheads="1"/>
          </p:cNvPicPr>
          <p:nvPr/>
        </p:nvPicPr>
        <p:blipFill>
          <a:blip r:embed="rId3"/>
          <a:srcRect/>
          <a:stretch>
            <a:fillRect/>
          </a:stretch>
        </p:blipFill>
        <p:spPr bwMode="auto">
          <a:xfrm>
            <a:off x="8814765" y="6185650"/>
            <a:ext cx="255929" cy="576916"/>
          </a:xfrm>
          <a:prstGeom prst="rect">
            <a:avLst/>
          </a:prstGeom>
          <a:noFill/>
        </p:spPr>
      </p:pic>
      <p:pic>
        <p:nvPicPr>
          <p:cNvPr id="19458" name="Picture 2" descr="Image result for glittery background"/>
          <p:cNvPicPr>
            <a:picLocks noChangeAspect="1" noChangeArrowheads="1"/>
          </p:cNvPicPr>
          <p:nvPr/>
        </p:nvPicPr>
        <p:blipFill>
          <a:blip r:embed="rId4"/>
          <a:srcRect r="12181"/>
          <a:stretch>
            <a:fillRect/>
          </a:stretch>
        </p:blipFill>
        <p:spPr bwMode="auto">
          <a:xfrm rot="5400000">
            <a:off x="1563836" y="-1573810"/>
            <a:ext cx="6016330" cy="9144002"/>
          </a:xfrm>
          <a:prstGeom prst="rect">
            <a:avLst/>
          </a:prstGeom>
          <a:noFill/>
        </p:spPr>
      </p:pic>
      <p:sp>
        <p:nvSpPr>
          <p:cNvPr id="6" name="TextBox 5"/>
          <p:cNvSpPr txBox="1"/>
          <p:nvPr/>
        </p:nvSpPr>
        <p:spPr>
          <a:xfrm>
            <a:off x="1577788" y="1504950"/>
            <a:ext cx="6230471" cy="2800767"/>
          </a:xfrm>
          <a:prstGeom prst="rect">
            <a:avLst/>
          </a:prstGeom>
          <a:noFill/>
        </p:spPr>
        <p:txBody>
          <a:bodyPr wrap="square" rtlCol="0">
            <a:spAutoFit/>
          </a:bodyPr>
          <a:lstStyle/>
          <a:p>
            <a:pPr algn="ctr"/>
            <a:r>
              <a:rPr lang="en-GB" sz="8800" b="1" i="1" dirty="0" smtClean="0">
                <a:solidFill>
                  <a:srgbClr val="7030A0"/>
                </a:solidFill>
              </a:rPr>
              <a:t>Spread a little joy...!</a:t>
            </a:r>
            <a:endParaRPr lang="en-GB" sz="8800" b="1" i="1" dirty="0">
              <a:solidFill>
                <a:srgbClr val="7030A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inside out joy"/>
          <p:cNvPicPr>
            <a:picLocks noChangeAspect="1" noChangeArrowheads="1"/>
          </p:cNvPicPr>
          <p:nvPr/>
        </p:nvPicPr>
        <p:blipFill>
          <a:blip r:embed="rId3"/>
          <a:srcRect/>
          <a:stretch>
            <a:fillRect/>
          </a:stretch>
        </p:blipFill>
        <p:spPr bwMode="auto">
          <a:xfrm>
            <a:off x="8814765" y="6185650"/>
            <a:ext cx="255929" cy="576916"/>
          </a:xfrm>
          <a:prstGeom prst="rect">
            <a:avLst/>
          </a:prstGeom>
          <a:noFill/>
        </p:spPr>
      </p:pic>
      <p:pic>
        <p:nvPicPr>
          <p:cNvPr id="19458" name="Picture 2" descr="Image result for glittery background"/>
          <p:cNvPicPr>
            <a:picLocks noChangeAspect="1" noChangeArrowheads="1"/>
          </p:cNvPicPr>
          <p:nvPr/>
        </p:nvPicPr>
        <p:blipFill>
          <a:blip r:embed="rId4"/>
          <a:srcRect r="12181"/>
          <a:stretch>
            <a:fillRect/>
          </a:stretch>
        </p:blipFill>
        <p:spPr bwMode="auto">
          <a:xfrm rot="5400000">
            <a:off x="1563836" y="-1573810"/>
            <a:ext cx="6016330" cy="9144002"/>
          </a:xfrm>
          <a:prstGeom prst="rect">
            <a:avLst/>
          </a:prstGeom>
          <a:noFill/>
        </p:spPr>
      </p:pic>
      <p:sp>
        <p:nvSpPr>
          <p:cNvPr id="6" name="TextBox 5"/>
          <p:cNvSpPr txBox="1"/>
          <p:nvPr/>
        </p:nvSpPr>
        <p:spPr>
          <a:xfrm>
            <a:off x="876300" y="2312132"/>
            <a:ext cx="7198659" cy="769441"/>
          </a:xfrm>
          <a:prstGeom prst="rect">
            <a:avLst/>
          </a:prstGeom>
          <a:noFill/>
        </p:spPr>
        <p:txBody>
          <a:bodyPr wrap="square" rtlCol="0">
            <a:spAutoFit/>
          </a:bodyPr>
          <a:lstStyle/>
          <a:p>
            <a:pPr algn="ctr"/>
            <a:r>
              <a:rPr lang="en-GB" sz="4400" b="1" i="1" dirty="0" smtClean="0"/>
              <a:t>teamjoy@uhs.nhs.uk</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inside out joy"/>
          <p:cNvPicPr>
            <a:picLocks noChangeAspect="1" noChangeArrowheads="1"/>
          </p:cNvPicPr>
          <p:nvPr/>
        </p:nvPicPr>
        <p:blipFill>
          <a:blip r:embed="rId3"/>
          <a:srcRect/>
          <a:stretch>
            <a:fillRect/>
          </a:stretch>
        </p:blipFill>
        <p:spPr bwMode="auto">
          <a:xfrm>
            <a:off x="8814765" y="6185650"/>
            <a:ext cx="255929" cy="576916"/>
          </a:xfrm>
          <a:prstGeom prst="rect">
            <a:avLst/>
          </a:prstGeom>
          <a:noFill/>
        </p:spPr>
      </p:pic>
      <p:pic>
        <p:nvPicPr>
          <p:cNvPr id="41985" name="Picture 1" descr="C:\Users\castif\AppData\Local\Microsoft\Windows\Temporary Internet Files\Content.Outlook\TOF2H2F9\IMG_3270.JPG"/>
          <p:cNvPicPr>
            <a:picLocks noChangeAspect="1" noChangeArrowheads="1"/>
          </p:cNvPicPr>
          <p:nvPr/>
        </p:nvPicPr>
        <p:blipFill>
          <a:blip r:embed="rId4"/>
          <a:srcRect/>
          <a:stretch>
            <a:fillRect/>
          </a:stretch>
        </p:blipFill>
        <p:spPr bwMode="auto">
          <a:xfrm rot="5400000">
            <a:off x="1638293" y="813549"/>
            <a:ext cx="5862916" cy="439718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inside out joy"/>
          <p:cNvPicPr>
            <a:picLocks noChangeAspect="1" noChangeArrowheads="1"/>
          </p:cNvPicPr>
          <p:nvPr/>
        </p:nvPicPr>
        <p:blipFill>
          <a:blip r:embed="rId3"/>
          <a:srcRect/>
          <a:stretch>
            <a:fillRect/>
          </a:stretch>
        </p:blipFill>
        <p:spPr bwMode="auto">
          <a:xfrm>
            <a:off x="8814765" y="6185650"/>
            <a:ext cx="255929" cy="576916"/>
          </a:xfrm>
          <a:prstGeom prst="rect">
            <a:avLst/>
          </a:prstGeom>
          <a:noFill/>
        </p:spPr>
      </p:pic>
      <p:pic>
        <p:nvPicPr>
          <p:cNvPr id="19458" name="Picture 2" descr="Image result for glittery background"/>
          <p:cNvPicPr>
            <a:picLocks noChangeAspect="1" noChangeArrowheads="1"/>
          </p:cNvPicPr>
          <p:nvPr/>
        </p:nvPicPr>
        <p:blipFill>
          <a:blip r:embed="rId4"/>
          <a:srcRect r="12181"/>
          <a:stretch>
            <a:fillRect/>
          </a:stretch>
        </p:blipFill>
        <p:spPr bwMode="auto">
          <a:xfrm rot="5400000">
            <a:off x="1563836" y="-1573810"/>
            <a:ext cx="6016330" cy="9144002"/>
          </a:xfrm>
          <a:prstGeom prst="rect">
            <a:avLst/>
          </a:prstGeom>
          <a:noFill/>
        </p:spPr>
      </p:pic>
      <p:sp>
        <p:nvSpPr>
          <p:cNvPr id="6" name="TextBox 5"/>
          <p:cNvSpPr txBox="1"/>
          <p:nvPr/>
        </p:nvSpPr>
        <p:spPr>
          <a:xfrm>
            <a:off x="1577788" y="1562100"/>
            <a:ext cx="6230471" cy="2739211"/>
          </a:xfrm>
          <a:prstGeom prst="rect">
            <a:avLst/>
          </a:prstGeom>
          <a:noFill/>
        </p:spPr>
        <p:txBody>
          <a:bodyPr wrap="square" rtlCol="0">
            <a:spAutoFit/>
          </a:bodyPr>
          <a:lstStyle/>
          <a:p>
            <a:pPr algn="ctr"/>
            <a:r>
              <a:rPr lang="en-GB" sz="2800" b="1" i="1" dirty="0" smtClean="0">
                <a:solidFill>
                  <a:srgbClr val="9900CC"/>
                </a:solidFill>
              </a:rPr>
              <a:t>a k a...</a:t>
            </a:r>
          </a:p>
          <a:p>
            <a:pPr algn="ctr"/>
            <a:r>
              <a:rPr lang="en-GB" sz="7200" b="1" dirty="0" smtClean="0">
                <a:solidFill>
                  <a:srgbClr val="9900CC"/>
                </a:solidFill>
              </a:rPr>
              <a:t>SPRINKLING GLITTER</a:t>
            </a:r>
            <a:endParaRPr lang="en-GB" sz="7200" b="1" dirty="0">
              <a:solidFill>
                <a:srgbClr val="9900CC"/>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inside out joy"/>
          <p:cNvPicPr>
            <a:picLocks noChangeAspect="1" noChangeArrowheads="1"/>
          </p:cNvPicPr>
          <p:nvPr/>
        </p:nvPicPr>
        <p:blipFill>
          <a:blip r:embed="rId3"/>
          <a:srcRect/>
          <a:stretch>
            <a:fillRect/>
          </a:stretch>
        </p:blipFill>
        <p:spPr bwMode="auto">
          <a:xfrm>
            <a:off x="8814765" y="6185650"/>
            <a:ext cx="255929" cy="576916"/>
          </a:xfrm>
          <a:prstGeom prst="rect">
            <a:avLst/>
          </a:prstGeom>
          <a:noFill/>
        </p:spPr>
      </p:pic>
      <p:pic>
        <p:nvPicPr>
          <p:cNvPr id="39938" name="Picture 2" descr="Image result for IHI FINDING AND CREATING JOY IN THE WORKPLACE"/>
          <p:cNvPicPr>
            <a:picLocks noChangeAspect="1" noChangeArrowheads="1"/>
          </p:cNvPicPr>
          <p:nvPr/>
        </p:nvPicPr>
        <p:blipFill>
          <a:blip r:embed="rId4"/>
          <a:srcRect/>
          <a:stretch>
            <a:fillRect/>
          </a:stretch>
        </p:blipFill>
        <p:spPr bwMode="auto">
          <a:xfrm>
            <a:off x="184777" y="3391525"/>
            <a:ext cx="4857750" cy="1428750"/>
          </a:xfrm>
          <a:prstGeom prst="rect">
            <a:avLst/>
          </a:prstGeom>
          <a:noFill/>
        </p:spPr>
      </p:pic>
      <p:pic>
        <p:nvPicPr>
          <p:cNvPr id="39940" name="Picture 4" descr="Image result for institute for healthcare improvement"/>
          <p:cNvPicPr>
            <a:picLocks noChangeAspect="1" noChangeArrowheads="1"/>
          </p:cNvPicPr>
          <p:nvPr/>
        </p:nvPicPr>
        <p:blipFill>
          <a:blip r:embed="rId5"/>
          <a:srcRect/>
          <a:stretch>
            <a:fillRect/>
          </a:stretch>
        </p:blipFill>
        <p:spPr bwMode="auto">
          <a:xfrm>
            <a:off x="184777" y="919787"/>
            <a:ext cx="5042527" cy="1671013"/>
          </a:xfrm>
          <a:prstGeom prst="rect">
            <a:avLst/>
          </a:prstGeom>
          <a:noFill/>
        </p:spPr>
      </p:pic>
      <p:pic>
        <p:nvPicPr>
          <p:cNvPr id="5" name="Picture 2"/>
          <p:cNvPicPr>
            <a:picLocks noChangeAspect="1" noChangeArrowheads="1"/>
          </p:cNvPicPr>
          <p:nvPr/>
        </p:nvPicPr>
        <p:blipFill>
          <a:blip r:embed="rId6"/>
          <a:srcRect/>
          <a:stretch>
            <a:fillRect/>
          </a:stretch>
        </p:blipFill>
        <p:spPr bwMode="auto">
          <a:xfrm>
            <a:off x="5344771" y="919787"/>
            <a:ext cx="3469994" cy="44236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inside out joy"/>
          <p:cNvPicPr>
            <a:picLocks noChangeAspect="1" noChangeArrowheads="1"/>
          </p:cNvPicPr>
          <p:nvPr/>
        </p:nvPicPr>
        <p:blipFill>
          <a:blip r:embed="rId3"/>
          <a:srcRect/>
          <a:stretch>
            <a:fillRect/>
          </a:stretch>
        </p:blipFill>
        <p:spPr bwMode="auto">
          <a:xfrm>
            <a:off x="8814765" y="6185650"/>
            <a:ext cx="255929" cy="576916"/>
          </a:xfrm>
          <a:prstGeom prst="rect">
            <a:avLst/>
          </a:prstGeom>
          <a:noFill/>
        </p:spPr>
      </p:pic>
      <p:pic>
        <p:nvPicPr>
          <p:cNvPr id="38914" name="Picture 2" descr="Image result for IHI FINDING AND CREATING JOY IN THE WORKPLACE"/>
          <p:cNvPicPr>
            <a:picLocks noChangeAspect="1" noChangeArrowheads="1"/>
          </p:cNvPicPr>
          <p:nvPr/>
        </p:nvPicPr>
        <p:blipFill>
          <a:blip r:embed="rId4"/>
          <a:srcRect/>
          <a:stretch>
            <a:fillRect/>
          </a:stretch>
        </p:blipFill>
        <p:spPr bwMode="auto">
          <a:xfrm>
            <a:off x="117194" y="72505"/>
            <a:ext cx="8915400" cy="5857876"/>
          </a:xfrm>
          <a:prstGeom prst="rect">
            <a:avLst/>
          </a:prstGeom>
          <a:noFill/>
        </p:spPr>
      </p:pic>
      <p:sp>
        <p:nvSpPr>
          <p:cNvPr id="8" name="10-Point Star 7"/>
          <p:cNvSpPr/>
          <p:nvPr/>
        </p:nvSpPr>
        <p:spPr>
          <a:xfrm>
            <a:off x="4449169" y="1310185"/>
            <a:ext cx="1105469" cy="1037230"/>
          </a:xfrm>
          <a:prstGeom prst="star10">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10-Point Star 8"/>
          <p:cNvSpPr/>
          <p:nvPr/>
        </p:nvSpPr>
        <p:spPr>
          <a:xfrm>
            <a:off x="5154303" y="1828800"/>
            <a:ext cx="1105469" cy="1037230"/>
          </a:xfrm>
          <a:prstGeom prst="star10">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10-Point Star 9"/>
          <p:cNvSpPr/>
          <p:nvPr/>
        </p:nvSpPr>
        <p:spPr>
          <a:xfrm>
            <a:off x="5279407" y="2756849"/>
            <a:ext cx="1105469" cy="1037230"/>
          </a:xfrm>
          <a:prstGeom prst="star10">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10-Point Star 10"/>
          <p:cNvSpPr/>
          <p:nvPr/>
        </p:nvSpPr>
        <p:spPr>
          <a:xfrm>
            <a:off x="3054823" y="3575713"/>
            <a:ext cx="1105469" cy="1037230"/>
          </a:xfrm>
          <a:prstGeom prst="star10">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10-Point Star 11"/>
          <p:cNvSpPr/>
          <p:nvPr/>
        </p:nvSpPr>
        <p:spPr>
          <a:xfrm>
            <a:off x="3607558" y="5373251"/>
            <a:ext cx="1947080" cy="1389315"/>
          </a:xfrm>
          <a:prstGeom prst="star10">
            <a:avLst/>
          </a:prstGeom>
          <a:solidFill>
            <a:srgbClr val="FFFF00"/>
          </a:solid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rgbClr val="0070C0"/>
                </a:solidFill>
              </a:rPr>
              <a:t>FAIRNESS AND EQUITY</a:t>
            </a:r>
            <a:endParaRPr lang="en-GB" b="1" dirty="0">
              <a:solidFill>
                <a:srgbClr val="0070C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ppt_x"/>
                                          </p:val>
                                        </p:tav>
                                        <p:tav tm="100000">
                                          <p:val>
                                            <p:strVal val="#ppt_x"/>
                                          </p:val>
                                        </p:tav>
                                      </p:tavLst>
                                    </p:anim>
                                    <p:anim calcmode="lin" valueType="num">
                                      <p:cBhvr additive="base">
                                        <p:cTn id="8" dur="500" fill="hold"/>
                                        <p:tgtEl>
                                          <p:spTgt spid="389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bg/>
                                          </p:spTgt>
                                        </p:tgtEl>
                                        <p:attrNameLst>
                                          <p:attrName>style.visibility</p:attrName>
                                        </p:attrNameLst>
                                      </p:cBhvr>
                                      <p:to>
                                        <p:strVal val="visible"/>
                                      </p:to>
                                    </p:set>
                                    <p:anim calcmode="lin" valueType="num">
                                      <p:cBhvr additive="base">
                                        <p:cTn id="31"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bg/>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additive="base">
                                        <p:cTn id="3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3" name="Picture 9" descr="Image result for happy emoji">
            <a:hlinkClick r:id="rId3"/>
          </p:cNvPr>
          <p:cNvPicPr>
            <a:picLocks noChangeAspect="1" noChangeArrowheads="1"/>
          </p:cNvPicPr>
          <p:nvPr/>
        </p:nvPicPr>
        <p:blipFill>
          <a:blip r:embed="rId4" cstate="print"/>
          <a:srcRect/>
          <a:stretch>
            <a:fillRect/>
          </a:stretch>
        </p:blipFill>
        <p:spPr bwMode="auto">
          <a:xfrm rot="908416">
            <a:off x="5225366" y="1490080"/>
            <a:ext cx="997521" cy="997521"/>
          </a:xfrm>
          <a:prstGeom prst="rect">
            <a:avLst/>
          </a:prstGeom>
          <a:noFill/>
        </p:spPr>
      </p:pic>
      <p:sp>
        <p:nvSpPr>
          <p:cNvPr id="4" name="TextBox 3"/>
          <p:cNvSpPr txBox="1"/>
          <p:nvPr/>
        </p:nvSpPr>
        <p:spPr>
          <a:xfrm>
            <a:off x="1835696" y="188640"/>
            <a:ext cx="5760640" cy="461665"/>
          </a:xfrm>
          <a:prstGeom prst="rect">
            <a:avLst/>
          </a:prstGeom>
          <a:noFill/>
        </p:spPr>
        <p:txBody>
          <a:bodyPr wrap="square" rtlCol="0">
            <a:spAutoFit/>
          </a:bodyPr>
          <a:lstStyle/>
          <a:p>
            <a:r>
              <a:rPr lang="en-GB" sz="2400" b="1" u="sng" dirty="0">
                <a:latin typeface="Baskerville Old Face" pitchFamily="18" charset="0"/>
                <a:cs typeface="Andalus" pitchFamily="18" charset="-78"/>
              </a:rPr>
              <a:t>Spreading Joy in Child Health with Team Joy!</a:t>
            </a:r>
            <a:r>
              <a:rPr lang="en-GB" sz="2400" b="1" i="1" u="sng" dirty="0">
                <a:latin typeface="Baskerville Old Face" pitchFamily="18" charset="0"/>
                <a:cs typeface="Andalus" pitchFamily="18" charset="-78"/>
              </a:rPr>
              <a:t> </a:t>
            </a:r>
            <a:endParaRPr lang="en-GB" sz="2400" dirty="0">
              <a:latin typeface="Baskerville Old Face" pitchFamily="18" charset="0"/>
              <a:cs typeface="Andalus" pitchFamily="18" charset="-78"/>
            </a:endParaRPr>
          </a:p>
        </p:txBody>
      </p:sp>
      <p:grpSp>
        <p:nvGrpSpPr>
          <p:cNvPr id="2" name="Group 7"/>
          <p:cNvGrpSpPr/>
          <p:nvPr/>
        </p:nvGrpSpPr>
        <p:grpSpPr>
          <a:xfrm>
            <a:off x="12898" y="0"/>
            <a:ext cx="1750790" cy="2204864"/>
            <a:chOff x="12898" y="0"/>
            <a:chExt cx="1750790" cy="2204864"/>
          </a:xfrm>
        </p:grpSpPr>
        <p:pic>
          <p:nvPicPr>
            <p:cNvPr id="11266" name="Picture 2" descr="Image result for joy inside out">
              <a:hlinkClick r:id="rId5"/>
            </p:cNvPr>
            <p:cNvPicPr>
              <a:picLocks noChangeAspect="1" noChangeArrowheads="1"/>
            </p:cNvPicPr>
            <p:nvPr/>
          </p:nvPicPr>
          <p:blipFill>
            <a:blip r:embed="rId6" cstate="print"/>
            <a:srcRect t="18620" b="5036"/>
            <a:stretch>
              <a:fillRect/>
            </a:stretch>
          </p:blipFill>
          <p:spPr bwMode="auto">
            <a:xfrm>
              <a:off x="12898" y="0"/>
              <a:ext cx="1678782" cy="2204864"/>
            </a:xfrm>
            <a:prstGeom prst="rect">
              <a:avLst/>
            </a:prstGeom>
            <a:noFill/>
          </p:spPr>
        </p:pic>
        <p:sp>
          <p:nvSpPr>
            <p:cNvPr id="6" name="Rectangle 5"/>
            <p:cNvSpPr/>
            <p:nvPr/>
          </p:nvSpPr>
          <p:spPr>
            <a:xfrm>
              <a:off x="1259632" y="1988840"/>
              <a:ext cx="50405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269" name="Rectangle 5"/>
          <p:cNvSpPr>
            <a:spLocks noChangeArrowheads="1"/>
          </p:cNvSpPr>
          <p:nvPr/>
        </p:nvSpPr>
        <p:spPr bwMode="auto">
          <a:xfrm>
            <a:off x="1836712" y="650305"/>
            <a:ext cx="575962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Our jobs can be tough at times, but also hugely rewarding and satisfying. We are a fantastic team here in child health, who deserve to be enjoying their days at work!</a:t>
            </a:r>
          </a:p>
        </p:txBody>
      </p:sp>
      <p:sp>
        <p:nvSpPr>
          <p:cNvPr id="11" name="Rectangle 10"/>
          <p:cNvSpPr/>
          <p:nvPr/>
        </p:nvSpPr>
        <p:spPr>
          <a:xfrm>
            <a:off x="323528" y="2276872"/>
            <a:ext cx="5400600" cy="369332"/>
          </a:xfrm>
          <a:prstGeom prst="rect">
            <a:avLst/>
          </a:prstGeom>
        </p:spPr>
        <p:txBody>
          <a:bodyPr wrap="square">
            <a:spAutoFit/>
          </a:bodyPr>
          <a:lstStyle/>
          <a:p>
            <a:pPr fontAlgn="base">
              <a:spcBef>
                <a:spcPct val="0"/>
              </a:spcBef>
              <a:spcAft>
                <a:spcPct val="0"/>
              </a:spcAft>
            </a:pPr>
            <a:r>
              <a:rPr lang="en-GB" dirty="0" smtClean="0">
                <a:latin typeface="Andalus" pitchFamily="18" charset="-78"/>
                <a:cs typeface="Andalus" pitchFamily="18" charset="-78"/>
              </a:rPr>
              <a:t>As a result, we want your feedback on the following:</a:t>
            </a:r>
          </a:p>
        </p:txBody>
      </p:sp>
      <p:sp>
        <p:nvSpPr>
          <p:cNvPr id="13" name="Rounded Rectangular Callout 12"/>
          <p:cNvSpPr/>
          <p:nvPr/>
        </p:nvSpPr>
        <p:spPr>
          <a:xfrm>
            <a:off x="323528" y="2646204"/>
            <a:ext cx="2376264" cy="1224136"/>
          </a:xfrm>
          <a:prstGeom prst="wedgeRoundRectCallout">
            <a:avLst>
              <a:gd name="adj1" fmla="val -50374"/>
              <a:gd name="adj2" fmla="val 67782"/>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i="1" dirty="0" smtClean="0"/>
              <a:t>What makes a great day at work?</a:t>
            </a:r>
            <a:endParaRPr lang="en-GB" i="1" dirty="0"/>
          </a:p>
        </p:txBody>
      </p:sp>
      <p:sp>
        <p:nvSpPr>
          <p:cNvPr id="14" name="Rounded Rectangular Callout 13"/>
          <p:cNvSpPr/>
          <p:nvPr/>
        </p:nvSpPr>
        <p:spPr>
          <a:xfrm>
            <a:off x="3239852" y="2852936"/>
            <a:ext cx="2376264" cy="1224136"/>
          </a:xfrm>
          <a:prstGeom prst="wedgeRoundRectCallout">
            <a:avLst>
              <a:gd name="adj1" fmla="val 49131"/>
              <a:gd name="adj2" fmla="val 75327"/>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i="1" dirty="0" smtClean="0"/>
              <a:t>What gets in the way of a great day at work?</a:t>
            </a:r>
            <a:endParaRPr lang="en-GB" i="1" dirty="0"/>
          </a:p>
        </p:txBody>
      </p:sp>
      <p:sp>
        <p:nvSpPr>
          <p:cNvPr id="15" name="Rounded Rectangular Callout 14"/>
          <p:cNvSpPr/>
          <p:nvPr/>
        </p:nvSpPr>
        <p:spPr>
          <a:xfrm>
            <a:off x="863588" y="4365104"/>
            <a:ext cx="2376264" cy="1368152"/>
          </a:xfrm>
          <a:prstGeom prst="wedgeRoundRectCallout">
            <a:avLst>
              <a:gd name="adj1" fmla="val -50374"/>
              <a:gd name="adj2" fmla="val 6778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GB" i="1" dirty="0"/>
              <a:t>What is a small and achievable change that would make things better at work</a:t>
            </a:r>
            <a:r>
              <a:rPr lang="en-GB" i="1" dirty="0" smtClean="0"/>
              <a:t>?</a:t>
            </a:r>
            <a:endParaRPr lang="en-GB" dirty="0"/>
          </a:p>
        </p:txBody>
      </p:sp>
      <p:sp>
        <p:nvSpPr>
          <p:cNvPr id="11271" name="Rectangle 7"/>
          <p:cNvSpPr>
            <a:spLocks noChangeArrowheads="1"/>
          </p:cNvSpPr>
          <p:nvPr/>
        </p:nvSpPr>
        <p:spPr bwMode="auto">
          <a:xfrm>
            <a:off x="6245330" y="2307357"/>
            <a:ext cx="2664296" cy="353943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Please look out for glittery boxes in staff rooms in which you can provide written feedback, email Team Joy with your suggestions - </a:t>
            </a:r>
            <a:r>
              <a:rPr kumimoji="0" lang="en-GB"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hlinkClick r:id="rId7"/>
              </a:rPr>
              <a:t>TeamJoy@uhs.nhs.uk</a:t>
            </a:r>
            <a:endParaRPr kumimoji="0" lang="en-GB" sz="1600" b="0" i="0" u="none" strike="noStrike" cap="none" normalizeH="0" baseline="0" dirty="0" smtClean="0">
              <a:ln>
                <a:noFill/>
              </a:ln>
              <a:solidFill>
                <a:schemeClr val="tx1"/>
              </a:solidFill>
              <a:effectLst/>
              <a:latin typeface="Baskerville Old Fac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Have a joyful day!</a:t>
            </a:r>
            <a:endParaRPr kumimoji="0" lang="en-GB" sz="1600" b="0" i="0" u="none" strike="noStrike" cap="none" normalizeH="0" baseline="0" dirty="0" smtClean="0">
              <a:ln>
                <a:noFill/>
              </a:ln>
              <a:solidFill>
                <a:schemeClr val="tx1"/>
              </a:solidFill>
              <a:effectLst/>
              <a:latin typeface="Baskerville Old Fac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Team Joy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Baskerville Old Fac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Carol Paterson, Mrs Francesca Stedman, Dr Kate </a:t>
            </a:r>
            <a:r>
              <a:rPr kumimoji="0" lang="en-GB" sz="1600"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Pryde</a:t>
            </a:r>
            <a:r>
              <a:rPr kumimoji="0" lang="en-GB" sz="16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Dr Jennifer Livings</a:t>
            </a:r>
            <a:r>
              <a:rPr kumimoji="0" lang="en-GB" sz="1600" b="0" i="0" u="none" strike="noStrike" cap="none" normalizeH="0" baseline="0" dirty="0" smtClean="0">
                <a:ln>
                  <a:noFill/>
                </a:ln>
                <a:solidFill>
                  <a:schemeClr val="tx1"/>
                </a:solidFill>
                <a:effectLst/>
                <a:latin typeface="Baskerville Old Face" pitchFamily="18" charset="0"/>
                <a:cs typeface="Arial" pitchFamily="34" charset="0"/>
              </a:rPr>
              <a:t> </a:t>
            </a:r>
          </a:p>
        </p:txBody>
      </p:sp>
      <p:pic>
        <p:nvPicPr>
          <p:cNvPr id="11268" name="Picture 4" descr="Image result for joy inside out">
            <a:hlinkClick r:id="rId8"/>
          </p:cNvPr>
          <p:cNvPicPr>
            <a:picLocks noChangeAspect="1" noChangeArrowheads="1"/>
          </p:cNvPicPr>
          <p:nvPr/>
        </p:nvPicPr>
        <p:blipFill>
          <a:blip r:embed="rId9" cstate="print"/>
          <a:srcRect/>
          <a:stretch>
            <a:fillRect/>
          </a:stretch>
        </p:blipFill>
        <p:spPr bwMode="auto">
          <a:xfrm>
            <a:off x="7956376" y="0"/>
            <a:ext cx="1011072" cy="2276872"/>
          </a:xfrm>
          <a:prstGeom prst="rect">
            <a:avLst/>
          </a:prstGeom>
          <a:noFill/>
        </p:spPr>
      </p:pic>
      <p:pic>
        <p:nvPicPr>
          <p:cNvPr id="11275" name="Picture 11" descr="Image result for enjoy your day">
            <a:hlinkClick r:id="rId10"/>
          </p:cNvPr>
          <p:cNvPicPr>
            <a:picLocks noChangeAspect="1" noChangeArrowheads="1"/>
          </p:cNvPicPr>
          <p:nvPr/>
        </p:nvPicPr>
        <p:blipFill>
          <a:blip r:embed="rId11" cstate="print"/>
          <a:srcRect b="7616"/>
          <a:stretch>
            <a:fillRect/>
          </a:stretch>
        </p:blipFill>
        <p:spPr bwMode="auto">
          <a:xfrm>
            <a:off x="7817824" y="3970934"/>
            <a:ext cx="1010455" cy="1008112"/>
          </a:xfrm>
          <a:prstGeom prst="rect">
            <a:avLst/>
          </a:prstGeom>
          <a:noFill/>
        </p:spPr>
      </p:pic>
      <p:pic>
        <p:nvPicPr>
          <p:cNvPr id="11277" name="Picture 13" descr="Image result for smiley face coffee">
            <a:hlinkClick r:id="rId12"/>
          </p:cNvPr>
          <p:cNvPicPr>
            <a:picLocks noChangeAspect="1" noChangeArrowheads="1"/>
          </p:cNvPicPr>
          <p:nvPr/>
        </p:nvPicPr>
        <p:blipFill>
          <a:blip r:embed="rId13" cstate="print"/>
          <a:srcRect/>
          <a:stretch>
            <a:fillRect/>
          </a:stretch>
        </p:blipFill>
        <p:spPr bwMode="auto">
          <a:xfrm>
            <a:off x="3454859" y="4284990"/>
            <a:ext cx="1224136" cy="116023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inside out joy"/>
          <p:cNvPicPr>
            <a:picLocks noChangeAspect="1" noChangeArrowheads="1"/>
          </p:cNvPicPr>
          <p:nvPr/>
        </p:nvPicPr>
        <p:blipFill>
          <a:blip r:embed="rId3"/>
          <a:srcRect/>
          <a:stretch>
            <a:fillRect/>
          </a:stretch>
        </p:blipFill>
        <p:spPr bwMode="auto">
          <a:xfrm>
            <a:off x="8814765" y="6185650"/>
            <a:ext cx="255929" cy="576916"/>
          </a:xfrm>
          <a:prstGeom prst="rect">
            <a:avLst/>
          </a:prstGeom>
          <a:noFill/>
        </p:spPr>
      </p:pic>
      <p:pic>
        <p:nvPicPr>
          <p:cNvPr id="34817" name="Picture 1" descr="C:\Users\castif\AppData\Local\Microsoft\Windows\Temporary Internet Files\Content.Outlook\TOF2H2F9\IMG_3110.JPG"/>
          <p:cNvPicPr>
            <a:picLocks noChangeAspect="1" noChangeArrowheads="1"/>
          </p:cNvPicPr>
          <p:nvPr/>
        </p:nvPicPr>
        <p:blipFill>
          <a:blip r:embed="rId4"/>
          <a:srcRect l="4888"/>
          <a:stretch>
            <a:fillRect/>
          </a:stretch>
        </p:blipFill>
        <p:spPr bwMode="auto">
          <a:xfrm rot="5400000">
            <a:off x="1616689" y="659075"/>
            <a:ext cx="5975447" cy="471188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inside out joy"/>
          <p:cNvPicPr>
            <a:picLocks noChangeAspect="1" noChangeArrowheads="1"/>
          </p:cNvPicPr>
          <p:nvPr/>
        </p:nvPicPr>
        <p:blipFill>
          <a:blip r:embed="rId3"/>
          <a:srcRect/>
          <a:stretch>
            <a:fillRect/>
          </a:stretch>
        </p:blipFill>
        <p:spPr bwMode="auto">
          <a:xfrm>
            <a:off x="8814765" y="6185650"/>
            <a:ext cx="255929" cy="576916"/>
          </a:xfrm>
          <a:prstGeom prst="rect">
            <a:avLst/>
          </a:prstGeom>
          <a:noFill/>
        </p:spPr>
      </p:pic>
      <p:pic>
        <p:nvPicPr>
          <p:cNvPr id="19458" name="Picture 2" descr="Image result for glittery background"/>
          <p:cNvPicPr>
            <a:picLocks noChangeAspect="1" noChangeArrowheads="1"/>
          </p:cNvPicPr>
          <p:nvPr/>
        </p:nvPicPr>
        <p:blipFill>
          <a:blip r:embed="rId4"/>
          <a:srcRect r="12181"/>
          <a:stretch>
            <a:fillRect/>
          </a:stretch>
        </p:blipFill>
        <p:spPr bwMode="auto">
          <a:xfrm rot="5400000">
            <a:off x="1563836" y="-1573810"/>
            <a:ext cx="6016330" cy="9144002"/>
          </a:xfrm>
          <a:prstGeom prst="rect">
            <a:avLst/>
          </a:prstGeom>
          <a:noFill/>
        </p:spPr>
      </p:pic>
      <p:sp>
        <p:nvSpPr>
          <p:cNvPr id="6" name="TextBox 5"/>
          <p:cNvSpPr txBox="1"/>
          <p:nvPr/>
        </p:nvSpPr>
        <p:spPr>
          <a:xfrm>
            <a:off x="1577788" y="2079812"/>
            <a:ext cx="6230471" cy="1446550"/>
          </a:xfrm>
          <a:prstGeom prst="rect">
            <a:avLst/>
          </a:prstGeom>
          <a:noFill/>
        </p:spPr>
        <p:txBody>
          <a:bodyPr wrap="square" rtlCol="0">
            <a:spAutoFit/>
          </a:bodyPr>
          <a:lstStyle/>
          <a:p>
            <a:pPr algn="ctr"/>
            <a:r>
              <a:rPr lang="en-GB" sz="4400" b="1" i="1" dirty="0" smtClean="0">
                <a:solidFill>
                  <a:srgbClr val="9900CC"/>
                </a:solidFill>
              </a:rPr>
              <a:t>WHAT MATTERS TO YOU...?</a:t>
            </a:r>
          </a:p>
        </p:txBody>
      </p:sp>
      <p:sp>
        <p:nvSpPr>
          <p:cNvPr id="5" name="Oval Callout 4"/>
          <p:cNvSpPr/>
          <p:nvPr/>
        </p:nvSpPr>
        <p:spPr>
          <a:xfrm>
            <a:off x="533400" y="3373962"/>
            <a:ext cx="3162300" cy="1769538"/>
          </a:xfrm>
          <a:prstGeom prst="wedgeEllipseCallou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i="1" dirty="0" smtClean="0">
                <a:solidFill>
                  <a:schemeClr val="tx1"/>
                </a:solidFill>
              </a:rPr>
              <a:t>“Being busy, but still pulling together as a team</a:t>
            </a:r>
            <a:r>
              <a:rPr lang="en-GB" i="1" dirty="0" smtClean="0">
                <a:solidFill>
                  <a:schemeClr val="tx1"/>
                </a:solidFill>
              </a:rPr>
              <a:t>”</a:t>
            </a:r>
            <a:endParaRPr lang="en-GB" i="1" dirty="0">
              <a:solidFill>
                <a:schemeClr val="tx1"/>
              </a:solidFill>
            </a:endParaRPr>
          </a:p>
        </p:txBody>
      </p:sp>
      <p:sp>
        <p:nvSpPr>
          <p:cNvPr id="7" name="Oval Callout 6"/>
          <p:cNvSpPr/>
          <p:nvPr/>
        </p:nvSpPr>
        <p:spPr>
          <a:xfrm>
            <a:off x="5295900" y="3526362"/>
            <a:ext cx="3162300" cy="1769538"/>
          </a:xfrm>
          <a:prstGeom prst="wedgeEllipseCallout">
            <a:avLst>
              <a:gd name="adj1" fmla="val 38203"/>
              <a:gd name="adj2" fmla="val 68959"/>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i="1" dirty="0" smtClean="0">
                <a:solidFill>
                  <a:schemeClr val="tx1"/>
                </a:solidFill>
              </a:rPr>
              <a:t>“Learning something new”</a:t>
            </a:r>
            <a:endParaRPr lang="en-GB" i="1" dirty="0">
              <a:solidFill>
                <a:schemeClr val="tx1"/>
              </a:solidFill>
            </a:endParaRPr>
          </a:p>
        </p:txBody>
      </p:sp>
      <p:sp>
        <p:nvSpPr>
          <p:cNvPr id="8" name="Oval Callout 7"/>
          <p:cNvSpPr/>
          <p:nvPr/>
        </p:nvSpPr>
        <p:spPr>
          <a:xfrm>
            <a:off x="6000750" y="342900"/>
            <a:ext cx="2914650" cy="1736912"/>
          </a:xfrm>
          <a:prstGeom prst="wedgeEllipseCallout">
            <a:avLst>
              <a:gd name="adj1" fmla="val 46637"/>
              <a:gd name="adj2" fmla="val -47309"/>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i="1" dirty="0" smtClean="0">
                <a:solidFill>
                  <a:schemeClr val="tx1"/>
                </a:solidFill>
              </a:rPr>
              <a:t>“Staff looking out for each other and talking politely to each other, caring for each other.”</a:t>
            </a:r>
            <a:endParaRPr lang="en-GB" i="1" dirty="0">
              <a:solidFill>
                <a:schemeClr val="tx1"/>
              </a:solidFill>
            </a:endParaRPr>
          </a:p>
        </p:txBody>
      </p:sp>
      <p:sp>
        <p:nvSpPr>
          <p:cNvPr id="10" name="Oval Callout 9"/>
          <p:cNvSpPr/>
          <p:nvPr/>
        </p:nvSpPr>
        <p:spPr>
          <a:xfrm>
            <a:off x="533400" y="590550"/>
            <a:ext cx="2400300" cy="1489262"/>
          </a:xfrm>
          <a:prstGeom prst="wedgeEllipseCallout">
            <a:avLst>
              <a:gd name="adj1" fmla="val -47047"/>
              <a:gd name="adj2" fmla="val -76730"/>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i="1" dirty="0" smtClean="0">
                <a:solidFill>
                  <a:schemeClr val="tx1"/>
                </a:solidFill>
              </a:rPr>
              <a:t>“Having a nicer staff room.”</a:t>
            </a:r>
            <a:endParaRPr lang="en-GB" b="1" i="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bg/>
                                          </p:spTgt>
                                        </p:tgtEl>
                                        <p:attrNameLst>
                                          <p:attrName>style.visibility</p:attrName>
                                        </p:attrNameLst>
                                      </p:cBhvr>
                                      <p:to>
                                        <p:strVal val="visible"/>
                                      </p:to>
                                    </p:set>
                                    <p:animEffect transition="in" filter="wipe(down)">
                                      <p:cBhvr>
                                        <p:cTn id="12" dur="500"/>
                                        <p:tgtEl>
                                          <p:spTgt spid="10">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down)">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bg/>
                                          </p:spTgt>
                                        </p:tgtEl>
                                        <p:attrNameLst>
                                          <p:attrName>style.visibility</p:attrName>
                                        </p:attrNameLst>
                                      </p:cBhvr>
                                      <p:to>
                                        <p:strVal val="visible"/>
                                      </p:to>
                                    </p:set>
                                    <p:animEffect transition="in" filter="wipe(down)">
                                      <p:cBhvr>
                                        <p:cTn id="20" dur="500"/>
                                        <p:tgtEl>
                                          <p:spTgt spid="8">
                                            <p:bg/>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down)">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bg/>
                                          </p:spTgt>
                                        </p:tgtEl>
                                        <p:attrNameLst>
                                          <p:attrName>style.visibility</p:attrName>
                                        </p:attrNameLst>
                                      </p:cBhvr>
                                      <p:to>
                                        <p:strVal val="visible"/>
                                      </p:to>
                                    </p:set>
                                    <p:animEffect transition="in" filter="wipe(down)">
                                      <p:cBhvr>
                                        <p:cTn id="28" dur="500"/>
                                        <p:tgtEl>
                                          <p:spTgt spid="5">
                                            <p:bg/>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wipe(down)">
                                      <p:cBhvr>
                                        <p:cTn id="31" dur="500"/>
                                        <p:tgtEl>
                                          <p:spTgt spid="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7">
                                            <p:bg/>
                                          </p:spTgt>
                                        </p:tgtEl>
                                        <p:attrNameLst>
                                          <p:attrName>style.visibility</p:attrName>
                                        </p:attrNameLst>
                                      </p:cBhvr>
                                      <p:to>
                                        <p:strVal val="visible"/>
                                      </p:to>
                                    </p:set>
                                    <p:animEffect transition="in" filter="wipe(down)">
                                      <p:cBhvr>
                                        <p:cTn id="36" dur="500"/>
                                        <p:tgtEl>
                                          <p:spTgt spid="7">
                                            <p:bg/>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wipe(down)">
                                      <p:cBhvr>
                                        <p:cTn id="3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uiExpand="1" build="p" animBg="1"/>
      <p:bldP spid="7" grpId="0" uiExpand="1" build="p" animBg="1"/>
      <p:bldP spid="8" grpId="0" uiExpand="1" build="p" animBg="1"/>
      <p:bldP spid="10"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inside out joy"/>
          <p:cNvPicPr>
            <a:picLocks noChangeAspect="1" noChangeArrowheads="1"/>
          </p:cNvPicPr>
          <p:nvPr/>
        </p:nvPicPr>
        <p:blipFill>
          <a:blip r:embed="rId3"/>
          <a:srcRect/>
          <a:stretch>
            <a:fillRect/>
          </a:stretch>
        </p:blipFill>
        <p:spPr bwMode="auto">
          <a:xfrm>
            <a:off x="8814765" y="6185650"/>
            <a:ext cx="255929" cy="576916"/>
          </a:xfrm>
          <a:prstGeom prst="rect">
            <a:avLst/>
          </a:prstGeom>
          <a:noFill/>
        </p:spPr>
      </p:pic>
      <p:pic>
        <p:nvPicPr>
          <p:cNvPr id="19458" name="Picture 2" descr="Image result for glittery background"/>
          <p:cNvPicPr>
            <a:picLocks noChangeAspect="1" noChangeArrowheads="1"/>
          </p:cNvPicPr>
          <p:nvPr/>
        </p:nvPicPr>
        <p:blipFill>
          <a:blip r:embed="rId4"/>
          <a:srcRect r="12181"/>
          <a:stretch>
            <a:fillRect/>
          </a:stretch>
        </p:blipFill>
        <p:spPr bwMode="auto">
          <a:xfrm rot="5400000">
            <a:off x="1563836" y="-1573810"/>
            <a:ext cx="6016330" cy="9144002"/>
          </a:xfrm>
          <a:prstGeom prst="rect">
            <a:avLst/>
          </a:prstGeom>
          <a:noFill/>
        </p:spPr>
      </p:pic>
      <p:sp>
        <p:nvSpPr>
          <p:cNvPr id="6" name="TextBox 5"/>
          <p:cNvSpPr txBox="1"/>
          <p:nvPr/>
        </p:nvSpPr>
        <p:spPr>
          <a:xfrm>
            <a:off x="1577788" y="1927412"/>
            <a:ext cx="6230471" cy="2123658"/>
          </a:xfrm>
          <a:prstGeom prst="rect">
            <a:avLst/>
          </a:prstGeom>
          <a:noFill/>
        </p:spPr>
        <p:txBody>
          <a:bodyPr wrap="square" rtlCol="0">
            <a:spAutoFit/>
          </a:bodyPr>
          <a:lstStyle/>
          <a:p>
            <a:pPr algn="ctr"/>
            <a:r>
              <a:rPr lang="en-GB" sz="4400" b="1" i="1" dirty="0" smtClean="0">
                <a:solidFill>
                  <a:srgbClr val="9900CC"/>
                </a:solidFill>
              </a:rPr>
              <a:t>WHAT GETS IN THE WAY OF A GOOD DAY AT WORK...?</a:t>
            </a:r>
          </a:p>
        </p:txBody>
      </p:sp>
      <p:sp>
        <p:nvSpPr>
          <p:cNvPr id="7" name="Oval Callout 6"/>
          <p:cNvSpPr/>
          <p:nvPr/>
        </p:nvSpPr>
        <p:spPr>
          <a:xfrm>
            <a:off x="266700" y="3695700"/>
            <a:ext cx="3162300" cy="1769538"/>
          </a:xfrm>
          <a:prstGeom prst="wedgeEllipseCallou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i="1" dirty="0" smtClean="0">
                <a:solidFill>
                  <a:schemeClr val="tx1"/>
                </a:solidFill>
              </a:rPr>
              <a:t>“Negative attitudes, rudeness.”</a:t>
            </a:r>
            <a:endParaRPr lang="en-GB" i="1" dirty="0">
              <a:solidFill>
                <a:schemeClr val="tx1"/>
              </a:solidFill>
            </a:endParaRPr>
          </a:p>
        </p:txBody>
      </p:sp>
      <p:sp>
        <p:nvSpPr>
          <p:cNvPr id="8" name="Oval Callout 7"/>
          <p:cNvSpPr/>
          <p:nvPr/>
        </p:nvSpPr>
        <p:spPr>
          <a:xfrm>
            <a:off x="6286499" y="157874"/>
            <a:ext cx="2528265" cy="1769538"/>
          </a:xfrm>
          <a:prstGeom prst="wedgeEllipseCallout">
            <a:avLst>
              <a:gd name="adj1" fmla="val 44694"/>
              <a:gd name="adj2" fmla="val -54845"/>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i="1" dirty="0" smtClean="0">
                <a:solidFill>
                  <a:schemeClr val="tx1"/>
                </a:solidFill>
              </a:rPr>
              <a:t>“No support from colleagues.”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wipe(down)">
                                      <p:cBhvr>
                                        <p:cTn id="12" dur="500"/>
                                        <p:tgtEl>
                                          <p:spTgt spid="7">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down)">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bg/>
                                          </p:spTgt>
                                        </p:tgtEl>
                                        <p:attrNameLst>
                                          <p:attrName>style.visibility</p:attrName>
                                        </p:attrNameLst>
                                      </p:cBhvr>
                                      <p:to>
                                        <p:strVal val="visible"/>
                                      </p:to>
                                    </p:set>
                                    <p:animEffect transition="in" filter="wipe(down)">
                                      <p:cBhvr>
                                        <p:cTn id="20" dur="500"/>
                                        <p:tgtEl>
                                          <p:spTgt spid="8">
                                            <p:bg/>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down)">
                                      <p:cBhvr>
                                        <p:cTn id="2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uiExpand="1" build="p" animBg="1"/>
      <p:bldP spid="8"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inside out joy"/>
          <p:cNvPicPr>
            <a:picLocks noChangeAspect="1" noChangeArrowheads="1"/>
          </p:cNvPicPr>
          <p:nvPr/>
        </p:nvPicPr>
        <p:blipFill>
          <a:blip r:embed="rId3"/>
          <a:srcRect/>
          <a:stretch>
            <a:fillRect/>
          </a:stretch>
        </p:blipFill>
        <p:spPr bwMode="auto">
          <a:xfrm>
            <a:off x="8814765" y="6185650"/>
            <a:ext cx="255929" cy="576916"/>
          </a:xfrm>
          <a:prstGeom prst="rect">
            <a:avLst/>
          </a:prstGeom>
          <a:noFill/>
        </p:spPr>
      </p:pic>
      <p:pic>
        <p:nvPicPr>
          <p:cNvPr id="19458" name="Picture 2" descr="Image result for glittery background"/>
          <p:cNvPicPr>
            <a:picLocks noChangeAspect="1" noChangeArrowheads="1"/>
          </p:cNvPicPr>
          <p:nvPr/>
        </p:nvPicPr>
        <p:blipFill>
          <a:blip r:embed="rId4"/>
          <a:srcRect r="12181"/>
          <a:stretch>
            <a:fillRect/>
          </a:stretch>
        </p:blipFill>
        <p:spPr bwMode="auto">
          <a:xfrm rot="5400000">
            <a:off x="1563836" y="-1573810"/>
            <a:ext cx="6016330" cy="9144002"/>
          </a:xfrm>
          <a:prstGeom prst="rect">
            <a:avLst/>
          </a:prstGeom>
          <a:noFill/>
        </p:spPr>
      </p:pic>
      <p:sp>
        <p:nvSpPr>
          <p:cNvPr id="6" name="TextBox 5"/>
          <p:cNvSpPr txBox="1"/>
          <p:nvPr/>
        </p:nvSpPr>
        <p:spPr>
          <a:xfrm>
            <a:off x="1577788" y="-9974"/>
            <a:ext cx="6230471" cy="3477875"/>
          </a:xfrm>
          <a:prstGeom prst="rect">
            <a:avLst/>
          </a:prstGeom>
          <a:noFill/>
        </p:spPr>
        <p:txBody>
          <a:bodyPr wrap="square" rtlCol="0">
            <a:spAutoFit/>
          </a:bodyPr>
          <a:lstStyle/>
          <a:p>
            <a:pPr algn="ctr"/>
            <a:r>
              <a:rPr lang="en-GB" sz="4400" b="1" i="1" dirty="0" smtClean="0">
                <a:solidFill>
                  <a:srgbClr val="9900CC"/>
                </a:solidFill>
              </a:rPr>
              <a:t>WHAT ARE SOME SMALL AND ACHIEVABLE CHANGES THAT WOULD HELP YOU FEEL MORE JOY AT WORK...?</a:t>
            </a:r>
          </a:p>
        </p:txBody>
      </p:sp>
      <p:sp>
        <p:nvSpPr>
          <p:cNvPr id="5" name="Oval Callout 4"/>
          <p:cNvSpPr/>
          <p:nvPr/>
        </p:nvSpPr>
        <p:spPr>
          <a:xfrm>
            <a:off x="344375" y="3254151"/>
            <a:ext cx="4324350" cy="2336268"/>
          </a:xfrm>
          <a:prstGeom prst="wedgeEllipseCallou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i="1" dirty="0" smtClean="0">
                <a:solidFill>
                  <a:schemeClr val="tx1"/>
                </a:solidFill>
              </a:rPr>
              <a:t>“Themed monthly dress up days. These are something different for the teams and may put a smile on children’s faces if they come in to find Harry Potter or Spiderman on the ward!”</a:t>
            </a:r>
            <a:endParaRPr lang="en-GB" b="1" i="1" dirty="0">
              <a:solidFill>
                <a:schemeClr val="tx1"/>
              </a:solidFill>
            </a:endParaRPr>
          </a:p>
        </p:txBody>
      </p:sp>
      <p:sp>
        <p:nvSpPr>
          <p:cNvPr id="7" name="Oval Callout 6"/>
          <p:cNvSpPr/>
          <p:nvPr/>
        </p:nvSpPr>
        <p:spPr>
          <a:xfrm>
            <a:off x="5652465" y="3467901"/>
            <a:ext cx="3162300" cy="1769538"/>
          </a:xfrm>
          <a:prstGeom prst="wedgeEllipseCallout">
            <a:avLst>
              <a:gd name="adj1" fmla="val 36396"/>
              <a:gd name="adj2" fmla="val 67883"/>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i="1" dirty="0" smtClean="0">
                <a:solidFill>
                  <a:schemeClr val="tx1"/>
                </a:solidFill>
              </a:rPr>
              <a:t>“Make the break room a happier and more comfortable place.”</a:t>
            </a:r>
            <a:endParaRPr lang="en-GB" i="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down)">
                                      <p:cBhvr>
                                        <p:cTn id="12" dur="500"/>
                                        <p:tgtEl>
                                          <p:spTgt spid="5">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down)">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bg/>
                                          </p:spTgt>
                                        </p:tgtEl>
                                        <p:attrNameLst>
                                          <p:attrName>style.visibility</p:attrName>
                                        </p:attrNameLst>
                                      </p:cBhvr>
                                      <p:to>
                                        <p:strVal val="visible"/>
                                      </p:to>
                                    </p:set>
                                    <p:animEffect transition="in" filter="wipe(down)">
                                      <p:cBhvr>
                                        <p:cTn id="20" dur="500"/>
                                        <p:tgtEl>
                                          <p:spTgt spid="7">
                                            <p:bg/>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ipe(down)">
                                      <p:cBhvr>
                                        <p:cTn id="2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uiExpand="1" build="p" animBg="1"/>
      <p:bldP spid="7" grpId="0" uiExpand="1" build="p" animBg="1"/>
    </p:bldLst>
  </p:timing>
</p:sld>
</file>

<file path=ppt/theme/theme1.xml><?xml version="1.0" encoding="utf-8"?>
<a:theme xmlns:a="http://schemas.openxmlformats.org/drawingml/2006/main" name="SCH Surgery slide 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CH Surgery template.potx" id="{8B767070-C9CD-4D08-A614-F27EEA38249F}" vid="{ADE5AFF8-45B3-4F5F-B373-A47945799029}"/>
    </a:ext>
  </a:extLst>
</a:theme>
</file>

<file path=ppt/theme/theme2.xml><?xml version="1.0" encoding="utf-8"?>
<a:theme xmlns:a="http://schemas.openxmlformats.org/drawingml/2006/main" name="SCH surgery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SCH Surgery template.potx" id="{8B767070-C9CD-4D08-A614-F27EEA38249F}" vid="{05B92485-E074-49AC-8077-F8E603181FD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SCH Surgery slide template</Template>
  <TotalTime>5534</TotalTime>
  <Words>1099</Words>
  <Application>Microsoft Office PowerPoint</Application>
  <PresentationFormat>On-screen Show (4:3)</PresentationFormat>
  <Paragraphs>106</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SCH Surgery slide template</vt:lpstr>
      <vt:lpstr>SCH surgery content</vt:lpstr>
      <vt:lpstr> TEAM JOY Dr Jennifer Livings, Carol Paterson,  Dr Kate Pryde, Mrs Francesca Stedman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UHS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Stedman, Francesca</dc:creator>
  <cp:lastModifiedBy>Witt, Sharon</cp:lastModifiedBy>
  <cp:revision>70</cp:revision>
  <dcterms:created xsi:type="dcterms:W3CDTF">2018-02-23T14:03:39Z</dcterms:created>
  <dcterms:modified xsi:type="dcterms:W3CDTF">2018-08-01T12:11:51Z</dcterms:modified>
</cp:coreProperties>
</file>