
<file path=[Content_Types].xml><?xml version="1.0" encoding="utf-8"?>
<Types xmlns="http://schemas.openxmlformats.org/package/2006/content-types">
  <Default Extension="xml" ContentType="application/xml"/>
  <Default Extension="mp3" ContentType="audio/mpeg"/>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70" r:id="rId4"/>
    <p:sldId id="272" r:id="rId5"/>
    <p:sldId id="271" r:id="rId6"/>
    <p:sldId id="264" r:id="rId7"/>
    <p:sldId id="274" r:id="rId8"/>
    <p:sldId id="266" r:id="rId9"/>
    <p:sldId id="259" r:id="rId10"/>
    <p:sldId id="261" r:id="rId11"/>
    <p:sldId id="268" r:id="rId12"/>
    <p:sldId id="269"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4"/>
    <p:restoredTop sz="69749"/>
  </p:normalViewPr>
  <p:slideViewPr>
    <p:cSldViewPr snapToGrid="0" snapToObjects="1">
      <p:cViewPr>
        <p:scale>
          <a:sx n="67" d="100"/>
          <a:sy n="67" d="100"/>
        </p:scale>
        <p:origin x="90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43CAA-AE54-9E47-B320-90E49F3DAF2D}" type="datetimeFigureOut">
              <a:rPr lang="en-GB" smtClean="0"/>
              <a:t>21/09/2017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237C6-4296-7E40-86CC-26985E48A610}" type="slidenum">
              <a:rPr lang="en-GB" smtClean="0"/>
              <a:t>‹#›</a:t>
            </a:fld>
            <a:endParaRPr lang="en-GB"/>
          </a:p>
        </p:txBody>
      </p:sp>
    </p:spTree>
    <p:extLst>
      <p:ext uri="{BB962C8B-B14F-4D97-AF65-F5344CB8AC3E}">
        <p14:creationId xmlns:p14="http://schemas.microsoft.com/office/powerpoint/2010/main" val="160393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England, the ambulance service attends approximately 30,000 cases of cardiac arrest every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survival to discharge rate for these patients is less than 8%</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Survival rates vary across the world from 0.6% to 25%, the highest of which occur in countries where bystander cardiopulmonary resuscitation (CPR) is commonly performed, and where CPR is taught to children</a:t>
            </a:r>
            <a:r>
              <a:rPr lang="en-GB" sz="1200" kern="1200" baseline="30000" dirty="0" smtClean="0">
                <a:solidFill>
                  <a:schemeClr val="tx1"/>
                </a:solidFill>
                <a:effectLst/>
                <a:latin typeface="+mn-lt"/>
                <a:ea typeface="+mn-ea"/>
                <a:cs typeface="+mn-cs"/>
              </a:rPr>
              <a:t>2,3</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At present CPR does not feature on the UK National Curriculum. A pilot programme teaching CPR to children aged 7-11 (key stage 2) has been performed. This programme is unique as it uses music as an adjunct to aid learning and knowledge retention. It is hoped that teaching these skills to children at a young age will increase the rates of bystander CPR in the future</a:t>
            </a:r>
            <a:r>
              <a:rPr lang="en-GB" sz="1200" kern="1200" baseline="30000" dirty="0" smtClean="0">
                <a:solidFill>
                  <a:schemeClr val="tx1"/>
                </a:solidFill>
                <a:effectLst/>
                <a:latin typeface="+mn-lt"/>
                <a:ea typeface="+mn-ea"/>
                <a:cs typeface="+mn-cs"/>
              </a:rPr>
              <a:t>4</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0237C6-4296-7E40-86CC-26985E48A610}" type="slidenum">
              <a:rPr lang="en-GB" smtClean="0"/>
              <a:t>2</a:t>
            </a:fld>
            <a:endParaRPr lang="en-GB"/>
          </a:p>
        </p:txBody>
      </p:sp>
    </p:spTree>
    <p:extLst>
      <p:ext uri="{BB962C8B-B14F-4D97-AF65-F5344CB8AC3E}">
        <p14:creationId xmlns:p14="http://schemas.microsoft.com/office/powerpoint/2010/main" val="89509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England, the ambulance service attends approximately 30,000 cases of cardiac arrest every year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The survival to discharge rate for these patients is less than 8%</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Survival rates vary across the world from 0.6% to 25%, the highest of which occur in countries where bystander cardiopulmonary resuscitation (CPR) is commonly performed, and where CPR is taught to children</a:t>
            </a:r>
            <a:r>
              <a:rPr lang="en-GB" sz="1200" kern="1200" baseline="30000" dirty="0" smtClean="0">
                <a:solidFill>
                  <a:schemeClr val="tx1"/>
                </a:solidFill>
                <a:effectLst/>
                <a:latin typeface="+mn-lt"/>
                <a:ea typeface="+mn-ea"/>
                <a:cs typeface="+mn-cs"/>
              </a:rPr>
              <a:t>2,3</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At present CPR does not feature on the UK National Curriculum. A pilot programme teaching CPR to children aged 7-11 (key stage 2) has been performed. This programme is unique as it uses music as an adjunct to aid learning and knowledge retention. It is hoped that teaching these skills to children at a young age will increase the rates of bystander CPR in the future</a:t>
            </a:r>
            <a:r>
              <a:rPr lang="en-GB" sz="1200" kern="1200" baseline="30000" dirty="0" smtClean="0">
                <a:solidFill>
                  <a:schemeClr val="tx1"/>
                </a:solidFill>
                <a:effectLst/>
                <a:latin typeface="+mn-lt"/>
                <a:ea typeface="+mn-ea"/>
                <a:cs typeface="+mn-cs"/>
              </a:rPr>
              <a:t>4</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0237C6-4296-7E40-86CC-26985E48A610}" type="slidenum">
              <a:rPr lang="en-GB" smtClean="0"/>
              <a:t>3</a:t>
            </a:fld>
            <a:endParaRPr lang="en-GB"/>
          </a:p>
        </p:txBody>
      </p:sp>
    </p:spTree>
    <p:extLst>
      <p:ext uri="{BB962C8B-B14F-4D97-AF65-F5344CB8AC3E}">
        <p14:creationId xmlns:p14="http://schemas.microsoft.com/office/powerpoint/2010/main" val="50581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 pieces</a:t>
            </a:r>
            <a:r>
              <a:rPr lang="en-GB" baseline="0" dirty="0" smtClean="0"/>
              <a:t> of m</a:t>
            </a:r>
            <a:r>
              <a:rPr lang="en-GB" dirty="0" smtClean="0"/>
              <a:t>usic have been written, each at 100-120bpm.</a:t>
            </a:r>
            <a:r>
              <a:rPr lang="en-GB" baseline="0" dirty="0" smtClean="0"/>
              <a:t> The song lyrics provide a stepwise account of how to perform basic CPR and therefore act as an aide memoire.</a:t>
            </a:r>
            <a:endParaRPr lang="en-GB" dirty="0"/>
          </a:p>
        </p:txBody>
      </p:sp>
      <p:sp>
        <p:nvSpPr>
          <p:cNvPr id="4" name="Slide Number Placeholder 3"/>
          <p:cNvSpPr>
            <a:spLocks noGrp="1"/>
          </p:cNvSpPr>
          <p:nvPr>
            <p:ph type="sldNum" sz="quarter" idx="10"/>
          </p:nvPr>
        </p:nvSpPr>
        <p:spPr/>
        <p:txBody>
          <a:bodyPr/>
          <a:lstStyle/>
          <a:p>
            <a:fld id="{F80237C6-4296-7E40-86CC-26985E48A610}" type="slidenum">
              <a:rPr lang="en-GB" smtClean="0"/>
              <a:t>4</a:t>
            </a:fld>
            <a:endParaRPr lang="en-GB"/>
          </a:p>
        </p:txBody>
      </p:sp>
    </p:spTree>
    <p:extLst>
      <p:ext uri="{BB962C8B-B14F-4D97-AF65-F5344CB8AC3E}">
        <p14:creationId xmlns:p14="http://schemas.microsoft.com/office/powerpoint/2010/main" val="28209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5 songs explaining CPR and defibrillator use were specifically written and taught in schools by the regional Music Hub. Subsequently, medics attended each school to teach the pupils and staff CPR skills. Teaching incorporated an assembly, a demonstration, small group teaching and assessment of skills.</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F80237C6-4296-7E40-86CC-26985E48A610}" type="slidenum">
              <a:rPr lang="en-GB" smtClean="0"/>
              <a:t>6</a:t>
            </a:fld>
            <a:endParaRPr lang="en-GB"/>
          </a:p>
        </p:txBody>
      </p:sp>
    </p:spTree>
    <p:extLst>
      <p:ext uri="{BB962C8B-B14F-4D97-AF65-F5344CB8AC3E}">
        <p14:creationId xmlns:p14="http://schemas.microsoft.com/office/powerpoint/2010/main" val="116866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5 songs explaining CPR and defibrillator use were specifically written and taught in schools by the regional Music Hub. Subsequently, medics attended each school to teach the pupils and staff CPR skills. Teaching incorporated an assembly, a demonstration, small group teaching and assessment of skills.</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F80237C6-4296-7E40-86CC-26985E48A610}" type="slidenum">
              <a:rPr lang="en-GB" smtClean="0"/>
              <a:t>7</a:t>
            </a:fld>
            <a:endParaRPr lang="en-GB"/>
          </a:p>
        </p:txBody>
      </p:sp>
    </p:spTree>
    <p:extLst>
      <p:ext uri="{BB962C8B-B14F-4D97-AF65-F5344CB8AC3E}">
        <p14:creationId xmlns:p14="http://schemas.microsoft.com/office/powerpoint/2010/main" val="34424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5 songs explaining CPR and defibrillator use were specifically written and taught in schools by the regional Music Hub. Subsequently, medics attended each school to teach the pupils and staff CPR skills. Teaching incorporated an assembly, a demonstration, small group teaching and assessment of skills.</a:t>
            </a:r>
            <a:r>
              <a:rPr lang="en-GB" dirty="0" smtClean="0">
                <a:effectLst/>
              </a:rPr>
              <a:t> </a:t>
            </a:r>
            <a:endParaRPr lang="en-GB" dirty="0"/>
          </a:p>
        </p:txBody>
      </p:sp>
      <p:sp>
        <p:nvSpPr>
          <p:cNvPr id="4" name="Slide Number Placeholder 3"/>
          <p:cNvSpPr>
            <a:spLocks noGrp="1"/>
          </p:cNvSpPr>
          <p:nvPr>
            <p:ph type="sldNum" sz="quarter" idx="10"/>
          </p:nvPr>
        </p:nvSpPr>
        <p:spPr/>
        <p:txBody>
          <a:bodyPr/>
          <a:lstStyle/>
          <a:p>
            <a:fld id="{F80237C6-4296-7E40-86CC-26985E48A610}" type="slidenum">
              <a:rPr lang="en-GB" smtClean="0"/>
              <a:t>8</a:t>
            </a:fld>
            <a:endParaRPr lang="en-GB"/>
          </a:p>
        </p:txBody>
      </p:sp>
    </p:spTree>
    <p:extLst>
      <p:ext uri="{BB962C8B-B14F-4D97-AF65-F5344CB8AC3E}">
        <p14:creationId xmlns:p14="http://schemas.microsoft.com/office/powerpoint/2010/main" val="1269714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Key stage 2 children are very receptive to learning CPR and defibrillation skills, and the use of music enhances pupil engagement and learning. Feedback from pupils, teachers and parents has been very positive to date. Feedback has also been used to modify</a:t>
            </a:r>
            <a:r>
              <a:rPr lang="en-GB" sz="1200" kern="1200" baseline="0" dirty="0" smtClean="0">
                <a:solidFill>
                  <a:schemeClr val="tx1"/>
                </a:solidFill>
                <a:effectLst/>
                <a:latin typeface="+mn-lt"/>
                <a:ea typeface="+mn-ea"/>
                <a:cs typeface="+mn-cs"/>
              </a:rPr>
              <a:t> the sessions</a:t>
            </a:r>
            <a:r>
              <a:rPr lang="en-GB" sz="1200" kern="1200" dirty="0" smtClean="0">
                <a:solidFill>
                  <a:schemeClr val="tx1"/>
                </a:solidFill>
                <a:effectLst/>
                <a:latin typeface="+mn-lt"/>
                <a:ea typeface="+mn-ea"/>
                <a:cs typeface="+mn-cs"/>
              </a:rPr>
              <a:t> as the</a:t>
            </a:r>
            <a:r>
              <a:rPr lang="en-GB" sz="1200" kern="1200" baseline="0" dirty="0" smtClean="0">
                <a:solidFill>
                  <a:schemeClr val="tx1"/>
                </a:solidFill>
                <a:effectLst/>
                <a:latin typeface="+mn-lt"/>
                <a:ea typeface="+mn-ea"/>
                <a:cs typeface="+mn-cs"/>
              </a:rPr>
              <a:t> pilot progressed</a:t>
            </a:r>
            <a:r>
              <a:rPr lang="en-GB" sz="1200" kern="1200" dirty="0" smtClean="0">
                <a:solidFill>
                  <a:schemeClr val="tx1"/>
                </a:solidFill>
                <a:effectLst/>
                <a:latin typeface="+mn-lt"/>
                <a:ea typeface="+mn-ea"/>
                <a:cs typeface="+mn-cs"/>
              </a:rPr>
              <a:t>. This feedback</a:t>
            </a:r>
            <a:r>
              <a:rPr lang="en-GB" sz="1200" kern="1200" baseline="0" dirty="0" smtClean="0">
                <a:solidFill>
                  <a:schemeClr val="tx1"/>
                </a:solidFill>
                <a:effectLst/>
                <a:latin typeface="+mn-lt"/>
                <a:ea typeface="+mn-ea"/>
                <a:cs typeface="+mn-cs"/>
              </a:rPr>
              <a:t> was received from the initial 5 pilot schools</a:t>
            </a:r>
            <a:endParaRPr lang="en-GB" dirty="0"/>
          </a:p>
        </p:txBody>
      </p:sp>
      <p:sp>
        <p:nvSpPr>
          <p:cNvPr id="4" name="Slide Number Placeholder 3"/>
          <p:cNvSpPr>
            <a:spLocks noGrp="1"/>
          </p:cNvSpPr>
          <p:nvPr>
            <p:ph type="sldNum" sz="quarter" idx="10"/>
          </p:nvPr>
        </p:nvSpPr>
        <p:spPr/>
        <p:txBody>
          <a:bodyPr/>
          <a:lstStyle/>
          <a:p>
            <a:fld id="{F80237C6-4296-7E40-86CC-26985E48A610}" type="slidenum">
              <a:rPr lang="en-GB" smtClean="0"/>
              <a:t>9</a:t>
            </a:fld>
            <a:endParaRPr lang="en-GB"/>
          </a:p>
        </p:txBody>
      </p:sp>
    </p:spTree>
    <p:extLst>
      <p:ext uri="{BB962C8B-B14F-4D97-AF65-F5344CB8AC3E}">
        <p14:creationId xmlns:p14="http://schemas.microsoft.com/office/powerpoint/2010/main" val="89997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0237C6-4296-7E40-86CC-26985E48A610}" type="slidenum">
              <a:rPr lang="en-GB" smtClean="0"/>
              <a:t>11</a:t>
            </a:fld>
            <a:endParaRPr lang="en-GB"/>
          </a:p>
        </p:txBody>
      </p:sp>
    </p:spTree>
    <p:extLst>
      <p:ext uri="{BB962C8B-B14F-4D97-AF65-F5344CB8AC3E}">
        <p14:creationId xmlns:p14="http://schemas.microsoft.com/office/powerpoint/2010/main" val="1722403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C5F9A84-5F0A-1E48-9479-6E51C9B37674}" type="datetimeFigureOut">
              <a:rPr lang="en-GB" smtClean="0"/>
              <a:t>21/09/2017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16671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5F9A84-5F0A-1E48-9479-6E51C9B37674}" type="datetimeFigureOut">
              <a:rPr lang="en-GB" smtClean="0"/>
              <a:t>21/09/2017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201472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5F9A84-5F0A-1E48-9479-6E51C9B37674}" type="datetimeFigureOut">
              <a:rPr lang="en-GB" smtClean="0"/>
              <a:t>21/09/2017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204057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5F9A84-5F0A-1E48-9479-6E51C9B37674}" type="datetimeFigureOut">
              <a:rPr lang="en-GB" smtClean="0"/>
              <a:t>21/09/2017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169637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5F9A84-5F0A-1E48-9479-6E51C9B37674}" type="datetimeFigureOut">
              <a:rPr lang="en-GB" smtClean="0"/>
              <a:t>21/09/2017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92871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C5F9A84-5F0A-1E48-9479-6E51C9B37674}" type="datetimeFigureOut">
              <a:rPr lang="en-GB" smtClean="0"/>
              <a:t>21/09/2017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105480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C5F9A84-5F0A-1E48-9479-6E51C9B37674}" type="datetimeFigureOut">
              <a:rPr lang="en-GB" smtClean="0"/>
              <a:t>21/09/2017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55708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C5F9A84-5F0A-1E48-9479-6E51C9B37674}" type="datetimeFigureOut">
              <a:rPr lang="en-GB" smtClean="0"/>
              <a:t>21/09/2017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20597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F9A84-5F0A-1E48-9479-6E51C9B37674}" type="datetimeFigureOut">
              <a:rPr lang="en-GB" smtClean="0"/>
              <a:t>21/09/2017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3694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F9A84-5F0A-1E48-9479-6E51C9B37674}" type="datetimeFigureOut">
              <a:rPr lang="en-GB" smtClean="0"/>
              <a:t>21/09/2017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23631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5F9A84-5F0A-1E48-9479-6E51C9B37674}" type="datetimeFigureOut">
              <a:rPr lang="en-GB" smtClean="0"/>
              <a:t>21/09/2017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09390C-7D31-CB48-B832-E9F54840175C}" type="slidenum">
              <a:rPr lang="en-GB" smtClean="0"/>
              <a:t>‹#›</a:t>
            </a:fld>
            <a:endParaRPr lang="en-GB"/>
          </a:p>
        </p:txBody>
      </p:sp>
    </p:spTree>
    <p:extLst>
      <p:ext uri="{BB962C8B-B14F-4D97-AF65-F5344CB8AC3E}">
        <p14:creationId xmlns:p14="http://schemas.microsoft.com/office/powerpoint/2010/main" val="9709404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F9A84-5F0A-1E48-9479-6E51C9B37674}" type="datetimeFigureOut">
              <a:rPr lang="en-GB" smtClean="0"/>
              <a:t>21/09/2017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9390C-7D31-CB48-B832-E9F54840175C}" type="slidenum">
              <a:rPr lang="en-GB" smtClean="0"/>
              <a:t>‹#›</a:t>
            </a:fld>
            <a:endParaRPr lang="en-GB"/>
          </a:p>
        </p:txBody>
      </p:sp>
    </p:spTree>
    <p:extLst>
      <p:ext uri="{BB962C8B-B14F-4D97-AF65-F5344CB8AC3E}">
        <p14:creationId xmlns:p14="http://schemas.microsoft.com/office/powerpoint/2010/main" val="88518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11/relationships/webextension" Target="../webextensions/webextension1.xml"/><Relationship Id="rId4" Type="http://schemas.openxmlformats.org/officeDocument/2006/relationships/image" Target="../media/image4.png"/><Relationship Id="rId5" Type="http://schemas.microsoft.com/office/2011/relationships/webextension" Target="../webextensions/webextension2.xml"/><Relationship Id="rId6"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1" Type="http://schemas.openxmlformats.org/officeDocument/2006/relationships/image" Target="../media/image8.jpg"/><Relationship Id="rId12" Type="http://schemas.openxmlformats.org/officeDocument/2006/relationships/image" Target="../media/image9.JPG"/><Relationship Id="rId13" Type="http://schemas.openxmlformats.org/officeDocument/2006/relationships/image" Target="../media/image10.JPG"/><Relationship Id="rId14" Type="http://schemas.openxmlformats.org/officeDocument/2006/relationships/image" Target="../media/image11.jpg"/><Relationship Id="rId15" Type="http://schemas.openxmlformats.org/officeDocument/2006/relationships/image" Target="../media/image12.JPG"/><Relationship Id="rId16" Type="http://schemas.openxmlformats.org/officeDocument/2006/relationships/image" Target="../media/image13.png"/><Relationship Id="rId1" Type="http://schemas.microsoft.com/office/2007/relationships/media" Target="../media/media1.mp3"/><Relationship Id="rId2" Type="http://schemas.openxmlformats.org/officeDocument/2006/relationships/audio" Target="../media/media1.mp3"/><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2.jpg"/><Relationship Id="rId6" Type="http://schemas.openxmlformats.org/officeDocument/2006/relationships/image" Target="../media/image3.JPG"/><Relationship Id="rId7" Type="http://schemas.openxmlformats.org/officeDocument/2006/relationships/image" Target="../media/image4.JPG"/><Relationship Id="rId8" Type="http://schemas.openxmlformats.org/officeDocument/2006/relationships/image" Target="../media/image5.jpg"/><Relationship Id="rId9" Type="http://schemas.openxmlformats.org/officeDocument/2006/relationships/image" Target="../media/image6.jpg"/><Relationship Id="rId10"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0042" y="2117558"/>
            <a:ext cx="9144000" cy="1852863"/>
          </a:xfrm>
        </p:spPr>
        <p:txBody>
          <a:bodyPr>
            <a:normAutofit fontScale="90000"/>
          </a:bodyPr>
          <a:lstStyle/>
          <a:p>
            <a:r>
              <a:rPr lang="en-GB" b="1" dirty="0">
                <a:latin typeface="Arial" charset="0"/>
                <a:ea typeface="Arial" charset="0"/>
                <a:cs typeface="Arial" charset="0"/>
              </a:rPr>
              <a:t>CPR and music: teaching children to save lives</a:t>
            </a:r>
            <a:r>
              <a:rPr lang="en-GB" b="1" dirty="0" smtClean="0">
                <a:latin typeface="Arial" charset="0"/>
                <a:ea typeface="Arial" charset="0"/>
                <a:cs typeface="Arial" charset="0"/>
              </a:rPr>
              <a:t>.</a:t>
            </a:r>
            <a:endParaRPr lang="en-GB" dirty="0">
              <a:latin typeface="Arial" charset="0"/>
              <a:ea typeface="Arial" charset="0"/>
              <a:cs typeface="Arial" charset="0"/>
            </a:endParaRPr>
          </a:p>
        </p:txBody>
      </p:sp>
      <p:sp>
        <p:nvSpPr>
          <p:cNvPr id="3" name="Subtitle 2"/>
          <p:cNvSpPr>
            <a:spLocks noGrp="1"/>
          </p:cNvSpPr>
          <p:nvPr>
            <p:ph type="subTitle" idx="1"/>
          </p:nvPr>
        </p:nvSpPr>
        <p:spPr>
          <a:xfrm>
            <a:off x="733926" y="5010912"/>
            <a:ext cx="10756232" cy="1281604"/>
          </a:xfrm>
        </p:spPr>
        <p:txBody>
          <a:bodyPr>
            <a:normAutofit/>
          </a:bodyPr>
          <a:lstStyle/>
          <a:p>
            <a:r>
              <a:rPr lang="en-GB" sz="3200" dirty="0" smtClean="0">
                <a:latin typeface="Arial" charset="0"/>
                <a:ea typeface="Arial" charset="0"/>
                <a:cs typeface="Arial" charset="0"/>
              </a:rPr>
              <a:t>Jennie Rowley, Clare Morden, Ben </a:t>
            </a:r>
            <a:r>
              <a:rPr lang="en-GB" sz="3200" dirty="0" err="1" smtClean="0">
                <a:latin typeface="Arial" charset="0"/>
                <a:ea typeface="Arial" charset="0"/>
                <a:cs typeface="Arial" charset="0"/>
              </a:rPr>
              <a:t>Houlford</a:t>
            </a:r>
            <a:r>
              <a:rPr lang="en-GB" sz="3200" dirty="0">
                <a:latin typeface="Arial" charset="0"/>
                <a:ea typeface="Arial" charset="0"/>
                <a:cs typeface="Arial" charset="0"/>
              </a:rPr>
              <a:t> </a:t>
            </a:r>
            <a:endParaRPr lang="en-GB" sz="3200" dirty="0" smtClean="0">
              <a:latin typeface="Arial" charset="0"/>
              <a:ea typeface="Arial" charset="0"/>
              <a:cs typeface="Arial" charset="0"/>
            </a:endParaRPr>
          </a:p>
          <a:p>
            <a:r>
              <a:rPr lang="en-GB" sz="3200" dirty="0" smtClean="0">
                <a:latin typeface="Arial" charset="0"/>
                <a:ea typeface="Arial" charset="0"/>
                <a:cs typeface="Arial" charset="0"/>
              </a:rPr>
              <a:t>&amp; </a:t>
            </a:r>
            <a:r>
              <a:rPr lang="en-GB" sz="3200" dirty="0">
                <a:latin typeface="Arial" charset="0"/>
                <a:ea typeface="Arial" charset="0"/>
                <a:cs typeface="Arial" charset="0"/>
              </a:rPr>
              <a:t>Victoria </a:t>
            </a:r>
            <a:r>
              <a:rPr lang="en-GB" sz="3200" dirty="0" err="1" smtClean="0">
                <a:latin typeface="Arial" charset="0"/>
                <a:ea typeface="Arial" charset="0"/>
                <a:cs typeface="Arial" charset="0"/>
              </a:rPr>
              <a:t>Ivison</a:t>
            </a:r>
            <a:r>
              <a:rPr lang="en-GB" sz="3200" dirty="0" smtClean="0">
                <a:effectLst/>
                <a:latin typeface="Arial" charset="0"/>
                <a:ea typeface="Arial" charset="0"/>
                <a:cs typeface="Arial" charset="0"/>
              </a:rPr>
              <a:t> </a:t>
            </a:r>
            <a:endParaRPr lang="en-GB" sz="3200" dirty="0" smtClean="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042" y="127001"/>
            <a:ext cx="6096000" cy="1990557"/>
          </a:xfrm>
          <a:prstGeom prst="rect">
            <a:avLst/>
          </a:prstGeom>
        </p:spPr>
      </p:pic>
    </p:spTree>
    <p:extLst>
      <p:ext uri="{BB962C8B-B14F-4D97-AF65-F5344CB8AC3E}">
        <p14:creationId xmlns:p14="http://schemas.microsoft.com/office/powerpoint/2010/main" val="709158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We even have a rap!</a:t>
            </a:r>
            <a:endParaRPr lang="en-GB" b="1" dirty="0">
              <a:latin typeface="Arial" charset="0"/>
              <a:ea typeface="Arial" charset="0"/>
              <a:cs typeface="Arial" charset="0"/>
            </a:endParaRP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016332" y="365125"/>
            <a:ext cx="1735722" cy="1735722"/>
          </a:xfr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p:cNvGraphicFramePr>
                <a:graphicFrameLocks noGrp="1"/>
              </p:cNvGraphicFramePr>
              <p:nvPr>
                <p:ph sz="half" idx="1"/>
                <p:extLst>
                  <p:ext uri="{D42A27DB-BD31-4B8C-83A1-F6EECF244321}">
                    <p14:modId xmlns:p14="http://schemas.microsoft.com/office/powerpoint/2010/main" val="319564719"/>
                  </p:ext>
                </p:extLst>
              </p:nvPr>
            </p:nvGraphicFramePr>
            <p:xfrm>
              <a:off x="838200" y="2100847"/>
              <a:ext cx="10515600" cy="4351338"/>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p:cNvPicPr>
                <a:picLocks noGrp="1" noRot="1" noChangeAspect="1" noMove="1" noResize="1" noEditPoints="1" noAdjustHandles="1" noChangeArrowheads="1" noChangeShapeType="1"/>
              </p:cNvPicPr>
              <p:nvPr/>
            </p:nvPicPr>
            <p:blipFill>
              <a:blip r:embed="rId4"/>
              <a:stretch>
                <a:fillRect/>
              </a:stretch>
            </p:blipFill>
            <p:spPr>
              <a:xfrm>
                <a:off x="838200" y="2100847"/>
                <a:ext cx="10515600" cy="4351338"/>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Web Video Player"/>
              <p:cNvGraphicFramePr>
                <a:graphicFrameLocks noGrp="1"/>
              </p:cNvGraphicFramePr>
              <p:nvPr>
                <p:extLst>
                  <p:ext uri="{D42A27DB-BD31-4B8C-83A1-F6EECF244321}">
                    <p14:modId xmlns:p14="http://schemas.microsoft.com/office/powerpoint/2010/main" val="1204835183"/>
                  </p:ext>
                </p:extLst>
              </p:nvPr>
            </p:nvGraphicFramePr>
            <p:xfrm>
              <a:off x="1852863" y="1690688"/>
              <a:ext cx="7876172" cy="4173705"/>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2" name="Add-in 1" title="Web Video Player"/>
              <p:cNvPicPr>
                <a:picLocks noGrp="1" noRot="1" noChangeAspect="1" noMove="1" noResize="1" noEditPoints="1" noAdjustHandles="1" noChangeArrowheads="1" noChangeShapeType="1"/>
              </p:cNvPicPr>
              <p:nvPr/>
            </p:nvPicPr>
            <p:blipFill>
              <a:blip r:embed="rId6"/>
              <a:stretch>
                <a:fillRect/>
              </a:stretch>
            </p:blipFill>
            <p:spPr>
              <a:xfrm>
                <a:off x="1852863" y="1690688"/>
                <a:ext cx="7876172" cy="4173705"/>
              </a:xfrm>
              <a:prstGeom prst="rect">
                <a:avLst/>
              </a:prstGeom>
            </p:spPr>
          </p:pic>
        </mc:Fallback>
      </mc:AlternateContent>
    </p:spTree>
    <p:extLst>
      <p:ext uri="{BB962C8B-B14F-4D97-AF65-F5344CB8AC3E}">
        <p14:creationId xmlns:p14="http://schemas.microsoft.com/office/powerpoint/2010/main" val="567280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Next steps</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838200" y="1985210"/>
            <a:ext cx="10515600" cy="4351338"/>
          </a:xfrm>
        </p:spPr>
        <p:txBody>
          <a:bodyPr>
            <a:normAutofit/>
          </a:bodyPr>
          <a:lstStyle/>
          <a:p>
            <a:r>
              <a:rPr lang="en-GB" dirty="0" smtClean="0"/>
              <a:t>Teaching this term in a further </a:t>
            </a:r>
            <a:r>
              <a:rPr lang="en-GB" dirty="0"/>
              <a:t>6</a:t>
            </a:r>
            <a:r>
              <a:rPr lang="en-GB" dirty="0" smtClean="0"/>
              <a:t> </a:t>
            </a:r>
            <a:r>
              <a:rPr lang="en-GB" dirty="0" smtClean="0"/>
              <a:t>schools in Portsmouth, 8 schools in Southampton, 8 schools on the Isle of Wight, and 7 schools in Plymouth.</a:t>
            </a:r>
          </a:p>
          <a:p>
            <a:endParaRPr lang="en-GB" dirty="0"/>
          </a:p>
          <a:p>
            <a:r>
              <a:rPr lang="en-GB" dirty="0" smtClean="0"/>
              <a:t>Formal launch of HeartBeatz UK on 16</a:t>
            </a:r>
            <a:r>
              <a:rPr lang="en-GB" baseline="30000" dirty="0" smtClean="0"/>
              <a:t>th</a:t>
            </a:r>
            <a:r>
              <a:rPr lang="en-GB" dirty="0" smtClean="0"/>
              <a:t> October, 10:30-12:00 in the main foyer of Queen Alexandra Hospital, Portsmouth</a:t>
            </a:r>
          </a:p>
          <a:p>
            <a:endParaRPr lang="en-GB" dirty="0" smtClean="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4246077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How can I get involved?</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838200" y="1985210"/>
            <a:ext cx="10515600" cy="4351338"/>
          </a:xfrm>
        </p:spPr>
        <p:txBody>
          <a:bodyPr>
            <a:normAutofit/>
          </a:bodyPr>
          <a:lstStyle/>
          <a:p>
            <a:r>
              <a:rPr lang="en-GB" dirty="0" smtClean="0"/>
              <a:t>Volunteering to teach </a:t>
            </a:r>
            <a:r>
              <a:rPr lang="en-US" dirty="0" smtClean="0"/>
              <a:t>one of the best and most receptive audiences you will ever have!</a:t>
            </a:r>
            <a:endParaRPr lang="en-GB" dirty="0" smtClean="0"/>
          </a:p>
          <a:p>
            <a:endParaRPr lang="en-GB" sz="1400" dirty="0"/>
          </a:p>
          <a:p>
            <a:r>
              <a:rPr lang="en-GB" dirty="0" smtClean="0"/>
              <a:t>Spread the word about HeartBeatz UK</a:t>
            </a:r>
          </a:p>
          <a:p>
            <a:endParaRPr lang="en-GB" sz="1400" dirty="0"/>
          </a:p>
          <a:p>
            <a:r>
              <a:rPr lang="en-GB" dirty="0" smtClean="0"/>
              <a:t>Joining the charities committee or becoming a trustee</a:t>
            </a:r>
          </a:p>
          <a:p>
            <a:endParaRPr lang="en-GB" sz="1400" dirty="0"/>
          </a:p>
          <a:p>
            <a:r>
              <a:rPr lang="en-GB" dirty="0" smtClean="0"/>
              <a:t>Fund-raising</a:t>
            </a:r>
          </a:p>
          <a:p>
            <a:endParaRPr lang="en-GB" dirty="0" smtClean="0"/>
          </a:p>
          <a:p>
            <a:endParaRPr lang="en-GB" dirty="0"/>
          </a:p>
          <a:p>
            <a:endParaRPr lang="en-GB" dirty="0" smtClean="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8875564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1532" y="367545"/>
            <a:ext cx="9439335" cy="1325563"/>
          </a:xfrm>
        </p:spPr>
        <p:txBody>
          <a:bodyPr/>
          <a:lstStyle/>
          <a:p>
            <a:r>
              <a:rPr lang="en-GB" b="1" dirty="0" smtClean="0">
                <a:latin typeface="Arial" charset="0"/>
                <a:ea typeface="Arial" charset="0"/>
                <a:cs typeface="Arial" charset="0"/>
              </a:rPr>
              <a:t>With thanks to our sponsors &amp; associates</a:t>
            </a:r>
            <a:endParaRPr lang="en-GB" b="1" dirty="0">
              <a:latin typeface="Arial" charset="0"/>
              <a:ea typeface="Arial" charset="0"/>
              <a:cs typeface="Arial" charset="0"/>
            </a:endParaRPr>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8531" y="4099593"/>
            <a:ext cx="2024480" cy="2024480"/>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004299" y="292768"/>
            <a:ext cx="1735722" cy="1735722"/>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039" y="4099593"/>
            <a:ext cx="2011161" cy="20244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5892" y="4440320"/>
            <a:ext cx="3409950" cy="1343025"/>
          </a:xfrm>
          <a:prstGeom prst="rect">
            <a:avLst/>
          </a:prstGeom>
        </p:spPr>
      </p:pic>
      <p:sp>
        <p:nvSpPr>
          <p:cNvPr id="5" name="TextBox 4"/>
          <p:cNvSpPr txBox="1"/>
          <p:nvPr/>
        </p:nvSpPr>
        <p:spPr>
          <a:xfrm>
            <a:off x="1621016" y="1941157"/>
            <a:ext cx="7543800" cy="1569660"/>
          </a:xfrm>
          <a:prstGeom prst="rect">
            <a:avLst/>
          </a:prstGeom>
          <a:noFill/>
        </p:spPr>
        <p:txBody>
          <a:bodyPr wrap="square" rtlCol="0">
            <a:spAutoFit/>
          </a:bodyPr>
          <a:lstStyle/>
          <a:p>
            <a:pPr marL="285750" indent="-285750">
              <a:buFont typeface="Arial" charset="0"/>
              <a:buChar char="•"/>
            </a:pPr>
            <a:r>
              <a:rPr lang="en-GB" sz="2400" dirty="0" smtClean="0">
                <a:latin typeface="Arial" charset="0"/>
                <a:ea typeface="Arial" charset="0"/>
                <a:cs typeface="Arial" charset="0"/>
              </a:rPr>
              <a:t>Irwin Mitchell</a:t>
            </a:r>
          </a:p>
          <a:p>
            <a:pPr marL="285750" indent="-285750">
              <a:buFont typeface="Arial" charset="0"/>
              <a:buChar char="•"/>
            </a:pPr>
            <a:r>
              <a:rPr lang="en-GB" sz="2400" dirty="0" smtClean="0">
                <a:latin typeface="Arial" charset="0"/>
                <a:ea typeface="Arial" charset="0"/>
                <a:cs typeface="Arial" charset="0"/>
              </a:rPr>
              <a:t>Portsmouth Music Hub</a:t>
            </a:r>
          </a:p>
          <a:p>
            <a:pPr marL="285750" indent="-285750">
              <a:buFont typeface="Arial" charset="0"/>
              <a:buChar char="•"/>
            </a:pPr>
            <a:r>
              <a:rPr lang="en-GB" sz="2400" dirty="0" smtClean="0">
                <a:latin typeface="Arial" charset="0"/>
                <a:ea typeface="Arial" charset="0"/>
                <a:cs typeface="Arial" charset="0"/>
              </a:rPr>
              <a:t>Philips</a:t>
            </a:r>
          </a:p>
          <a:p>
            <a:pPr marL="285750" indent="-285750">
              <a:buFont typeface="Arial" charset="0"/>
              <a:buChar char="•"/>
            </a:pPr>
            <a:r>
              <a:rPr lang="en-GB" sz="2400" dirty="0" err="1" smtClean="0">
                <a:latin typeface="Arial" charset="0"/>
                <a:ea typeface="Arial" charset="0"/>
                <a:cs typeface="Arial" charset="0"/>
              </a:rPr>
              <a:t>Laerdal</a:t>
            </a:r>
            <a:endParaRPr lang="en-GB" sz="2400" dirty="0" smtClean="0">
              <a:latin typeface="Arial" charset="0"/>
              <a:ea typeface="Arial" charset="0"/>
              <a:cs typeface="Arial"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3401" y="4099593"/>
            <a:ext cx="2017798" cy="2024480"/>
          </a:xfrm>
          <a:prstGeom prst="rect">
            <a:avLst/>
          </a:prstGeom>
        </p:spPr>
      </p:pic>
    </p:spTree>
    <p:extLst>
      <p:ext uri="{BB962C8B-B14F-4D97-AF65-F5344CB8AC3E}">
        <p14:creationId xmlns:p14="http://schemas.microsoft.com/office/powerpoint/2010/main" val="1603740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What is HeartBeatz UK?</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838200" y="1985209"/>
            <a:ext cx="10515600" cy="4191753"/>
          </a:xfrm>
        </p:spPr>
        <p:txBody>
          <a:bodyPr/>
          <a:lstStyle/>
          <a:p>
            <a:r>
              <a:rPr lang="en-GB" dirty="0" smtClean="0"/>
              <a:t>HeartBeatz UK is a charity set up to teach basic life support to primary aged children, teachers and parents.</a:t>
            </a:r>
          </a:p>
          <a:p>
            <a:endParaRPr lang="en-GB" dirty="0" smtClean="0"/>
          </a:p>
          <a:p>
            <a:r>
              <a:rPr lang="en-GB" dirty="0" smtClean="0"/>
              <a:t>HeartBeatz UK is </a:t>
            </a:r>
            <a:r>
              <a:rPr lang="en-GB" dirty="0"/>
              <a:t>unique as </a:t>
            </a:r>
            <a:r>
              <a:rPr lang="en-GB" dirty="0" smtClean="0"/>
              <a:t>we use </a:t>
            </a:r>
            <a:r>
              <a:rPr lang="en-GB" dirty="0"/>
              <a:t>music as an adjunct to aid learning and knowledge retention. </a:t>
            </a:r>
            <a:endParaRPr lang="en-GB" dirty="0" smtClean="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1123944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Why is teaching BLS important?</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838200" y="1985211"/>
            <a:ext cx="10515600" cy="4232710"/>
          </a:xfrm>
        </p:spPr>
        <p:txBody>
          <a:bodyPr>
            <a:normAutofit/>
          </a:bodyPr>
          <a:lstStyle/>
          <a:p>
            <a:r>
              <a:rPr lang="en-GB" dirty="0"/>
              <a:t>Survival rate </a:t>
            </a:r>
            <a:r>
              <a:rPr lang="en-GB" dirty="0" smtClean="0"/>
              <a:t>from out of hospital cardiac arrest (OOHCA) </a:t>
            </a:r>
            <a:r>
              <a:rPr lang="en-GB" dirty="0"/>
              <a:t>is 8%</a:t>
            </a:r>
          </a:p>
          <a:p>
            <a:r>
              <a:rPr lang="en-GB" dirty="0" smtClean="0"/>
              <a:t>For every </a:t>
            </a:r>
            <a:r>
              <a:rPr lang="en-GB" dirty="0"/>
              <a:t>minute </a:t>
            </a:r>
            <a:r>
              <a:rPr lang="en-GB" dirty="0" smtClean="0"/>
              <a:t>that </a:t>
            </a:r>
            <a:r>
              <a:rPr lang="en-GB" dirty="0"/>
              <a:t>CPR is </a:t>
            </a:r>
            <a:r>
              <a:rPr lang="en-GB" dirty="0" smtClean="0"/>
              <a:t>delayed the chance </a:t>
            </a:r>
            <a:r>
              <a:rPr lang="en-GB" dirty="0"/>
              <a:t>of survival decreases by 10%</a:t>
            </a:r>
          </a:p>
          <a:p>
            <a:r>
              <a:rPr lang="en-GB" dirty="0" smtClean="0"/>
              <a:t>Survival rates in countries where bystander CPR is commonly performed are far higher.</a:t>
            </a:r>
          </a:p>
          <a:p>
            <a:r>
              <a:rPr lang="en-GB" dirty="0" smtClean="0"/>
              <a:t>Behind </a:t>
            </a:r>
            <a:r>
              <a:rPr lang="en-GB" dirty="0"/>
              <a:t>the times in the UK with health promotion and </a:t>
            </a:r>
            <a:r>
              <a:rPr lang="en-GB" dirty="0" smtClean="0"/>
              <a:t>education</a:t>
            </a:r>
          </a:p>
          <a:p>
            <a:r>
              <a:rPr lang="en-GB" dirty="0" smtClean="0"/>
              <a:t>We hope </a:t>
            </a:r>
            <a:r>
              <a:rPr lang="en-GB" dirty="0"/>
              <a:t>that teaching these skills to children at a young age will increase the rates of bystander CPR in the </a:t>
            </a:r>
            <a:r>
              <a:rPr lang="en-GB" dirty="0" smtClean="0"/>
              <a:t>future. </a:t>
            </a:r>
            <a:endParaRPr lang="en-GB"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1892606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Getting started</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838200" y="1719082"/>
            <a:ext cx="10515600" cy="4351338"/>
          </a:xfrm>
        </p:spPr>
        <p:txBody>
          <a:bodyPr>
            <a:normAutofit/>
          </a:bodyPr>
          <a:lstStyle/>
          <a:p>
            <a:r>
              <a:rPr lang="en-GB" dirty="0" smtClean="0"/>
              <a:t>Survey </a:t>
            </a:r>
            <a:r>
              <a:rPr lang="en-GB" dirty="0"/>
              <a:t>of schools – exploring </a:t>
            </a:r>
            <a:r>
              <a:rPr lang="en-GB" dirty="0" smtClean="0"/>
              <a:t>barriers</a:t>
            </a:r>
            <a:endParaRPr lang="en-GB" dirty="0"/>
          </a:p>
          <a:p>
            <a:r>
              <a:rPr lang="en-GB" dirty="0" smtClean="0"/>
              <a:t>Music </a:t>
            </a:r>
            <a:r>
              <a:rPr lang="en-GB" dirty="0"/>
              <a:t>written and arranged by Portsmouth Music </a:t>
            </a:r>
            <a:r>
              <a:rPr lang="en-GB" dirty="0" smtClean="0"/>
              <a:t>Hub</a:t>
            </a:r>
          </a:p>
          <a:p>
            <a:r>
              <a:rPr lang="en-GB" dirty="0" smtClean="0"/>
              <a:t>Logos drawn by Jane Franklin</a:t>
            </a:r>
          </a:p>
          <a:p>
            <a:r>
              <a:rPr lang="en-GB" dirty="0" smtClean="0"/>
              <a:t>Equipment </a:t>
            </a:r>
            <a:r>
              <a:rPr lang="en-GB" dirty="0" smtClean="0"/>
              <a:t>donated courtesy of </a:t>
            </a:r>
            <a:r>
              <a:rPr lang="en-GB" dirty="0"/>
              <a:t>Philips</a:t>
            </a:r>
          </a:p>
          <a:p>
            <a:r>
              <a:rPr lang="en-GB" dirty="0"/>
              <a:t>Support with printing/recording and illustrations </a:t>
            </a:r>
            <a:r>
              <a:rPr lang="en-GB" dirty="0" smtClean="0"/>
              <a:t>from </a:t>
            </a:r>
            <a:r>
              <a:rPr lang="en-GB" dirty="0"/>
              <a:t>Irwin </a:t>
            </a:r>
            <a:r>
              <a:rPr lang="en-GB" dirty="0" smtClean="0"/>
              <a:t>Mitchell</a:t>
            </a:r>
          </a:p>
          <a:p>
            <a:r>
              <a:rPr lang="en-GB" dirty="0" smtClean="0"/>
              <a:t>Volunteers </a:t>
            </a:r>
            <a:r>
              <a:rPr lang="en-GB" dirty="0" smtClean="0"/>
              <a:t>recruited to help teach in the </a:t>
            </a:r>
            <a:r>
              <a:rPr lang="en-GB" dirty="0" smtClean="0"/>
              <a:t>schools</a:t>
            </a:r>
          </a:p>
          <a:p>
            <a:r>
              <a:rPr lang="en-GB" dirty="0"/>
              <a:t>Pilot schools chosen by Portsmouth Music </a:t>
            </a:r>
            <a:r>
              <a:rPr lang="en-GB" dirty="0" smtClean="0"/>
              <a:t>Hub</a:t>
            </a:r>
            <a:endParaRPr lang="en-GB" dirty="0" smtClean="0"/>
          </a:p>
          <a:p>
            <a:r>
              <a:rPr lang="en-GB" dirty="0" smtClean="0"/>
              <a:t>Parent and teacher sessions included</a:t>
            </a:r>
            <a:endParaRPr lang="en-GB" dirty="0"/>
          </a:p>
          <a:p>
            <a:endParaRPr lang="en-GB"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1378256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951611"/>
          </a:xfrm>
        </p:spPr>
        <p:txBody>
          <a:bodyPr/>
          <a:lstStyle/>
          <a:p>
            <a:r>
              <a:rPr lang="en-GB" b="1" dirty="0" smtClean="0">
                <a:latin typeface="Arial" charset="0"/>
                <a:ea typeface="Arial" charset="0"/>
                <a:cs typeface="Arial" charset="0"/>
              </a:rPr>
              <a:t>Teaching to date</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704850" y="1603823"/>
            <a:ext cx="10096500" cy="4351338"/>
          </a:xfrm>
        </p:spPr>
        <p:txBody>
          <a:bodyPr>
            <a:normAutofit lnSpcReduction="10000"/>
          </a:bodyPr>
          <a:lstStyle/>
          <a:p>
            <a:r>
              <a:rPr lang="en-GB" dirty="0" smtClean="0"/>
              <a:t>A pilot has been completed, with teaching performed in 15 primary schools in Portsmouth</a:t>
            </a:r>
            <a:r>
              <a:rPr lang="en-GB" dirty="0" smtClean="0"/>
              <a:t>.</a:t>
            </a:r>
          </a:p>
          <a:p>
            <a:endParaRPr lang="en-GB" dirty="0"/>
          </a:p>
          <a:p>
            <a:r>
              <a:rPr lang="en-GB" dirty="0" smtClean="0"/>
              <a:t>Role out teaching began last week with</a:t>
            </a:r>
            <a:r>
              <a:rPr lang="en-GB" dirty="0" smtClean="0"/>
              <a:t> 3 more schools in Portsmouth</a:t>
            </a:r>
            <a:endParaRPr lang="en-GB" dirty="0" smtClean="0"/>
          </a:p>
          <a:p>
            <a:endParaRPr lang="en-GB" dirty="0" smtClean="0"/>
          </a:p>
          <a:p>
            <a:r>
              <a:rPr lang="en-GB" dirty="0" smtClean="0"/>
              <a:t>Over 4500 </a:t>
            </a:r>
            <a:r>
              <a:rPr lang="en-GB" dirty="0" smtClean="0"/>
              <a:t>children and hundreds of teachers have been taught to date.</a:t>
            </a:r>
          </a:p>
          <a:p>
            <a:endParaRPr lang="en-GB" dirty="0"/>
          </a:p>
          <a:p>
            <a:r>
              <a:rPr lang="en-GB" dirty="0" smtClean="0"/>
              <a:t>Two parent sessions have also taken place.</a:t>
            </a:r>
            <a:endParaRPr lang="en-GB" dirty="0"/>
          </a:p>
          <a:p>
            <a:endParaRPr lang="en-GB"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365896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915035"/>
          </a:xfrm>
        </p:spPr>
        <p:txBody>
          <a:bodyPr/>
          <a:lstStyle/>
          <a:p>
            <a:r>
              <a:rPr lang="en-GB" b="1" dirty="0" smtClean="0">
                <a:latin typeface="Arial" charset="0"/>
                <a:ea typeface="Arial" charset="0"/>
                <a:cs typeface="Arial" charset="0"/>
              </a:rPr>
              <a:t>How does it work?</a:t>
            </a:r>
            <a:endParaRPr lang="en-GB" b="1" dirty="0">
              <a:latin typeface="Arial" charset="0"/>
              <a:ea typeface="Arial" charset="0"/>
              <a:cs typeface="Arial" charset="0"/>
            </a:endParaRPr>
          </a:p>
        </p:txBody>
      </p:sp>
      <p:sp>
        <p:nvSpPr>
          <p:cNvPr id="7" name="Content Placeholder 6"/>
          <p:cNvSpPr>
            <a:spLocks noGrp="1"/>
          </p:cNvSpPr>
          <p:nvPr>
            <p:ph sz="half" idx="1"/>
          </p:nvPr>
        </p:nvSpPr>
        <p:spPr>
          <a:xfrm>
            <a:off x="838200" y="1395797"/>
            <a:ext cx="9841992" cy="5078155"/>
          </a:xfrm>
        </p:spPr>
        <p:txBody>
          <a:bodyPr>
            <a:normAutofit fontScale="92500" lnSpcReduction="20000"/>
          </a:bodyPr>
          <a:lstStyle/>
          <a:p>
            <a:r>
              <a:rPr lang="en-GB" dirty="0"/>
              <a:t>B</a:t>
            </a:r>
            <a:r>
              <a:rPr lang="en-GB" dirty="0" smtClean="0"/>
              <a:t>efore we visit the Music Hub teaches the children the HeartBeatz songs .</a:t>
            </a:r>
          </a:p>
          <a:p>
            <a:endParaRPr lang="en-GB" sz="1400" dirty="0" smtClean="0"/>
          </a:p>
          <a:p>
            <a:r>
              <a:rPr lang="en-GB" dirty="0" smtClean="0"/>
              <a:t>The day begins with an introduction and demonstration assembly.</a:t>
            </a:r>
          </a:p>
          <a:p>
            <a:endParaRPr lang="en-GB" sz="1400" dirty="0"/>
          </a:p>
          <a:p>
            <a:r>
              <a:rPr lang="en-GB" dirty="0" smtClean="0"/>
              <a:t>The children all receive a 30 minute practical session </a:t>
            </a:r>
          </a:p>
          <a:p>
            <a:pPr lvl="1"/>
            <a:r>
              <a:rPr lang="en-GB" dirty="0" smtClean="0"/>
              <a:t>Compression only basic life support and defibrillation taught in small groups</a:t>
            </a:r>
          </a:p>
          <a:p>
            <a:pPr lvl="1"/>
            <a:r>
              <a:rPr lang="en-GB" dirty="0" smtClean="0"/>
              <a:t> Cardiac compressions competition</a:t>
            </a:r>
          </a:p>
          <a:p>
            <a:endParaRPr lang="en-GB" sz="1400" dirty="0"/>
          </a:p>
          <a:p>
            <a:r>
              <a:rPr lang="en-GB" dirty="0"/>
              <a:t>T</a:t>
            </a:r>
            <a:r>
              <a:rPr lang="en-GB" dirty="0" smtClean="0"/>
              <a:t>eacher education session (with similar parent sessions if requested)</a:t>
            </a:r>
          </a:p>
          <a:p>
            <a:pPr lvl="1"/>
            <a:r>
              <a:rPr lang="en-GB" dirty="0" smtClean="0"/>
              <a:t>Compression only CPR and defibrillation</a:t>
            </a:r>
          </a:p>
          <a:p>
            <a:pPr lvl="1"/>
            <a:r>
              <a:rPr lang="en-GB" dirty="0" smtClean="0"/>
              <a:t>Discussion of the difference between adult and child CPR</a:t>
            </a:r>
          </a:p>
          <a:p>
            <a:pPr lvl="1"/>
            <a:r>
              <a:rPr lang="en-GB" dirty="0" smtClean="0"/>
              <a:t>Choking</a:t>
            </a:r>
          </a:p>
          <a:p>
            <a:pPr lvl="1"/>
            <a:r>
              <a:rPr lang="en-GB" dirty="0" smtClean="0"/>
              <a:t>Inhaler technique</a:t>
            </a:r>
          </a:p>
          <a:p>
            <a:pPr lvl="1"/>
            <a:r>
              <a:rPr lang="en-GB" dirty="0"/>
              <a:t>U</a:t>
            </a:r>
            <a:r>
              <a:rPr lang="en-GB" dirty="0" smtClean="0"/>
              <a:t>se of adrenaline auto-injector devices. </a:t>
            </a:r>
            <a:endParaRPr lang="en-GB"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20373456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71800" y="2689225"/>
            <a:ext cx="6057900" cy="915035"/>
          </a:xfrm>
        </p:spPr>
        <p:txBody>
          <a:bodyPr/>
          <a:lstStyle/>
          <a:p>
            <a:pPr algn="ctr"/>
            <a:r>
              <a:rPr lang="en-GB" b="1" dirty="0" smtClean="0">
                <a:latin typeface="Arial" charset="0"/>
                <a:ea typeface="Arial" charset="0"/>
                <a:cs typeface="Arial" charset="0"/>
              </a:rPr>
              <a:t>Time for an example</a:t>
            </a:r>
            <a:r>
              <a:rPr lang="en-GB" b="1" dirty="0" smtClean="0">
                <a:latin typeface="Arial" charset="0"/>
                <a:ea typeface="Arial" charset="0"/>
                <a:cs typeface="Arial" charset="0"/>
              </a:rPr>
              <a:t>?</a:t>
            </a:r>
            <a:endParaRPr lang="en-GB" b="1" dirty="0">
              <a:latin typeface="Arial" charset="0"/>
              <a:ea typeface="Arial" charset="0"/>
              <a:cs typeface="Arial" charset="0"/>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220868" y="249488"/>
            <a:ext cx="1735722" cy="1735722"/>
          </a:xfrm>
        </p:spPr>
      </p:pic>
    </p:spTree>
    <p:extLst>
      <p:ext uri="{BB962C8B-B14F-4D97-AF65-F5344CB8AC3E}">
        <p14:creationId xmlns:p14="http://schemas.microsoft.com/office/powerpoint/2010/main" val="202668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10220868" y="249488"/>
            <a:ext cx="1735722" cy="1735722"/>
          </a:xfrm>
        </p:spPr>
      </p:pic>
      <p:pic>
        <p:nvPicPr>
          <p:cNvPr id="3" name="Content Placeholder 2"/>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377849" y="2201280"/>
            <a:ext cx="4781311" cy="3571226"/>
          </a:xfr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8947" y="1707128"/>
            <a:ext cx="3377713" cy="452222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9326" y="2296175"/>
            <a:ext cx="4593876" cy="344540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4161" y="2201280"/>
            <a:ext cx="5352886" cy="356771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3241" y="2201280"/>
            <a:ext cx="5373806" cy="3581662"/>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7778" y="1696436"/>
            <a:ext cx="3399529" cy="4577405"/>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7778" y="1703970"/>
            <a:ext cx="3413300" cy="4569872"/>
          </a:xfrm>
          <a:prstGeom prst="rect">
            <a:avLst/>
          </a:prstGeom>
        </p:spPr>
      </p:pic>
      <p:sp>
        <p:nvSpPr>
          <p:cNvPr id="15" name="Title 5"/>
          <p:cNvSpPr>
            <a:spLocks noGrp="1"/>
          </p:cNvSpPr>
          <p:nvPr>
            <p:ph type="title"/>
          </p:nvPr>
        </p:nvSpPr>
        <p:spPr>
          <a:xfrm>
            <a:off x="573129" y="249489"/>
            <a:ext cx="10515600" cy="1094168"/>
          </a:xfrm>
        </p:spPr>
        <p:txBody>
          <a:bodyPr/>
          <a:lstStyle/>
          <a:p>
            <a:r>
              <a:rPr lang="en-GB" b="1" dirty="0" smtClean="0">
                <a:latin typeface="Arial" charset="0"/>
                <a:ea typeface="Arial" charset="0"/>
                <a:cs typeface="Arial" charset="0"/>
              </a:rPr>
              <a:t>Keep that heartbeat</a:t>
            </a:r>
            <a:endParaRPr lang="en-GB" b="1" dirty="0">
              <a:latin typeface="Arial" charset="0"/>
              <a:ea typeface="Arial" charset="0"/>
              <a:cs typeface="Arial" charset="0"/>
            </a:endParaRPr>
          </a:p>
        </p:txBody>
      </p:sp>
      <p:sp>
        <p:nvSpPr>
          <p:cNvPr id="16" name="Content Placeholder 6"/>
          <p:cNvSpPr txBox="1">
            <a:spLocks/>
          </p:cNvSpPr>
          <p:nvPr/>
        </p:nvSpPr>
        <p:spPr>
          <a:xfrm>
            <a:off x="544235" y="1583497"/>
            <a:ext cx="5618747" cy="4645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2000" dirty="0" smtClean="0">
                <a:latin typeface="Arial" charset="0"/>
                <a:ea typeface="Arial" charset="0"/>
                <a:cs typeface="Arial" charset="0"/>
              </a:rPr>
              <a:t>Someone’s in trouble, what will you do?</a:t>
            </a:r>
          </a:p>
          <a:p>
            <a:pPr marL="0" indent="0">
              <a:buFont typeface="Arial"/>
              <a:buNone/>
            </a:pPr>
            <a:r>
              <a:rPr lang="en-GB" sz="2000" dirty="0" smtClean="0">
                <a:latin typeface="Arial" charset="0"/>
                <a:ea typeface="Arial" charset="0"/>
                <a:cs typeface="Arial" charset="0"/>
              </a:rPr>
              <a:t>Check if they’re breathing, or talking too.</a:t>
            </a:r>
          </a:p>
          <a:p>
            <a:pPr marL="0" indent="0">
              <a:buFont typeface="Arial"/>
              <a:buNone/>
            </a:pPr>
            <a:r>
              <a:rPr lang="en-GB" sz="2000" dirty="0" smtClean="0">
                <a:latin typeface="Arial" charset="0"/>
                <a:ea typeface="Arial" charset="0"/>
                <a:cs typeface="Arial" charset="0"/>
              </a:rPr>
              <a:t>Time to get help now, call 999.</a:t>
            </a:r>
          </a:p>
          <a:p>
            <a:pPr marL="0" indent="0">
              <a:buFont typeface="Arial"/>
              <a:buNone/>
            </a:pPr>
            <a:r>
              <a:rPr lang="en-GB" sz="2000" dirty="0" smtClean="0">
                <a:latin typeface="Arial" charset="0"/>
                <a:ea typeface="Arial" charset="0"/>
                <a:cs typeface="Arial" charset="0"/>
              </a:rPr>
              <a:t>Roll both your sleeves up, because it’s time.</a:t>
            </a:r>
          </a:p>
          <a:p>
            <a:pPr marL="0" indent="0">
              <a:buFont typeface="Arial"/>
              <a:buNone/>
            </a:pPr>
            <a:endParaRPr lang="en-GB" sz="2000" dirty="0" smtClean="0">
              <a:latin typeface="Arial" charset="0"/>
              <a:ea typeface="Arial" charset="0"/>
              <a:cs typeface="Arial" charset="0"/>
            </a:endParaRPr>
          </a:p>
          <a:p>
            <a:pPr marL="0" indent="0">
              <a:buFont typeface="Arial"/>
              <a:buNone/>
            </a:pPr>
            <a:r>
              <a:rPr lang="en-GB" sz="2000" dirty="0" smtClean="0">
                <a:latin typeface="Arial" charset="0"/>
                <a:ea typeface="Arial" charset="0"/>
                <a:cs typeface="Arial" charset="0"/>
              </a:rPr>
              <a:t>Remember all the things they said when the medics trained you, </a:t>
            </a:r>
          </a:p>
          <a:p>
            <a:pPr marL="0" indent="0">
              <a:buFont typeface="Arial"/>
              <a:buNone/>
            </a:pPr>
            <a:r>
              <a:rPr lang="en-GB" sz="2000" dirty="0" smtClean="0">
                <a:latin typeface="Arial" charset="0"/>
                <a:ea typeface="Arial" charset="0"/>
                <a:cs typeface="Arial" charset="0"/>
              </a:rPr>
              <a:t>Keep that heartbeat.</a:t>
            </a:r>
          </a:p>
          <a:p>
            <a:pPr marL="0" indent="0">
              <a:buFont typeface="Arial"/>
              <a:buNone/>
            </a:pPr>
            <a:r>
              <a:rPr lang="en-GB" sz="2000" dirty="0" smtClean="0">
                <a:latin typeface="Arial" charset="0"/>
                <a:ea typeface="Arial" charset="0"/>
                <a:cs typeface="Arial" charset="0"/>
              </a:rPr>
              <a:t>Now’s the time for CPR, it’s up to you,</a:t>
            </a:r>
          </a:p>
          <a:p>
            <a:pPr marL="0" indent="0">
              <a:buFont typeface="Arial"/>
              <a:buNone/>
            </a:pPr>
            <a:r>
              <a:rPr lang="en-GB" sz="2000" dirty="0" smtClean="0">
                <a:latin typeface="Arial" charset="0"/>
                <a:ea typeface="Arial" charset="0"/>
                <a:cs typeface="Arial" charset="0"/>
              </a:rPr>
              <a:t>Remember keep that heartbeat.</a:t>
            </a:r>
          </a:p>
        </p:txBody>
      </p:sp>
      <p:sp>
        <p:nvSpPr>
          <p:cNvPr id="17" name="TextBox 16"/>
          <p:cNvSpPr txBox="1"/>
          <p:nvPr/>
        </p:nvSpPr>
        <p:spPr>
          <a:xfrm>
            <a:off x="568843" y="1555480"/>
            <a:ext cx="5065295" cy="4975721"/>
          </a:xfrm>
          <a:prstGeom prst="rect">
            <a:avLst/>
          </a:prstGeom>
          <a:noFill/>
        </p:spPr>
        <p:txBody>
          <a:bodyPr wrap="square" rtlCol="0">
            <a:spAutoFit/>
          </a:bodyPr>
          <a:lstStyle/>
          <a:p>
            <a:pPr>
              <a:lnSpc>
                <a:spcPct val="90000"/>
              </a:lnSpc>
              <a:spcBef>
                <a:spcPts val="1000"/>
              </a:spcBef>
            </a:pPr>
            <a:r>
              <a:rPr lang="en-GB" sz="2000" dirty="0" smtClean="0">
                <a:latin typeface="Arial" charset="0"/>
                <a:ea typeface="Arial" charset="0"/>
                <a:cs typeface="Arial" charset="0"/>
              </a:rPr>
              <a:t>Lock </a:t>
            </a:r>
            <a:r>
              <a:rPr lang="en-GB" sz="2000" dirty="0">
                <a:latin typeface="Arial" charset="0"/>
                <a:ea typeface="Arial" charset="0"/>
                <a:cs typeface="Arial" charset="0"/>
              </a:rPr>
              <a:t>your hands, place on the chest, </a:t>
            </a:r>
          </a:p>
          <a:p>
            <a:pPr>
              <a:lnSpc>
                <a:spcPct val="90000"/>
              </a:lnSpc>
              <a:spcBef>
                <a:spcPts val="1000"/>
              </a:spcBef>
            </a:pPr>
            <a:r>
              <a:rPr lang="en-GB" sz="2000" dirty="0">
                <a:latin typeface="Arial" charset="0"/>
                <a:ea typeface="Arial" charset="0"/>
                <a:cs typeface="Arial" charset="0"/>
              </a:rPr>
              <a:t>Keep both your arms straight, you know the rest.</a:t>
            </a:r>
          </a:p>
          <a:p>
            <a:pPr>
              <a:lnSpc>
                <a:spcPct val="90000"/>
              </a:lnSpc>
              <a:spcBef>
                <a:spcPts val="1000"/>
              </a:spcBef>
            </a:pPr>
            <a:r>
              <a:rPr lang="en-GB" sz="2000" dirty="0">
                <a:latin typeface="Arial" charset="0"/>
                <a:ea typeface="Arial" charset="0"/>
                <a:cs typeface="Arial" charset="0"/>
              </a:rPr>
              <a:t>Get in a rhythm, deep every time, </a:t>
            </a:r>
          </a:p>
          <a:p>
            <a:pPr>
              <a:lnSpc>
                <a:spcPct val="90000"/>
              </a:lnSpc>
              <a:spcBef>
                <a:spcPts val="1000"/>
              </a:spcBef>
            </a:pPr>
            <a:r>
              <a:rPr lang="en-GB" sz="2000" dirty="0">
                <a:latin typeface="Arial" charset="0"/>
                <a:ea typeface="Arial" charset="0"/>
                <a:cs typeface="Arial" charset="0"/>
              </a:rPr>
              <a:t>Just keep on going, you’re doing fine.</a:t>
            </a:r>
          </a:p>
          <a:p>
            <a:pPr>
              <a:lnSpc>
                <a:spcPct val="90000"/>
              </a:lnSpc>
              <a:spcBef>
                <a:spcPts val="1000"/>
              </a:spcBef>
            </a:pPr>
            <a:r>
              <a:rPr lang="en-GB" sz="2000" dirty="0">
                <a:latin typeface="Arial" charset="0"/>
                <a:ea typeface="Arial" charset="0"/>
                <a:cs typeface="Arial" charset="0"/>
              </a:rPr>
              <a:t> </a:t>
            </a:r>
          </a:p>
          <a:p>
            <a:pPr>
              <a:lnSpc>
                <a:spcPct val="90000"/>
              </a:lnSpc>
              <a:spcBef>
                <a:spcPts val="1000"/>
              </a:spcBef>
            </a:pPr>
            <a:r>
              <a:rPr lang="en-GB" sz="2000" dirty="0">
                <a:latin typeface="Arial" charset="0"/>
                <a:ea typeface="Arial" charset="0"/>
                <a:cs typeface="Arial" charset="0"/>
              </a:rPr>
              <a:t>If you’re tired swap with a friend, it can’t stop, </a:t>
            </a:r>
          </a:p>
          <a:p>
            <a:pPr>
              <a:lnSpc>
                <a:spcPct val="90000"/>
              </a:lnSpc>
              <a:spcBef>
                <a:spcPts val="1000"/>
              </a:spcBef>
            </a:pPr>
            <a:r>
              <a:rPr lang="en-GB" sz="2000" dirty="0">
                <a:latin typeface="Arial" charset="0"/>
                <a:ea typeface="Arial" charset="0"/>
                <a:cs typeface="Arial" charset="0"/>
              </a:rPr>
              <a:t>Remember </a:t>
            </a:r>
            <a:r>
              <a:rPr lang="en-GB" sz="2000" dirty="0" smtClean="0">
                <a:latin typeface="Arial" charset="0"/>
                <a:ea typeface="Arial" charset="0"/>
                <a:cs typeface="Arial" charset="0"/>
              </a:rPr>
              <a:t>keep that heartbeat.</a:t>
            </a:r>
            <a:endParaRPr lang="en-GB" sz="2000" dirty="0">
              <a:latin typeface="Arial" charset="0"/>
              <a:ea typeface="Arial" charset="0"/>
              <a:cs typeface="Arial" charset="0"/>
            </a:endParaRPr>
          </a:p>
          <a:p>
            <a:pPr>
              <a:lnSpc>
                <a:spcPct val="90000"/>
              </a:lnSpc>
              <a:spcBef>
                <a:spcPts val="1000"/>
              </a:spcBef>
            </a:pPr>
            <a:r>
              <a:rPr lang="en-GB" sz="2000" dirty="0">
                <a:latin typeface="Arial" charset="0"/>
                <a:ea typeface="Arial" charset="0"/>
                <a:cs typeface="Arial" charset="0"/>
              </a:rPr>
              <a:t>Keep it up ‘til help arrives, don’t give up,</a:t>
            </a:r>
          </a:p>
          <a:p>
            <a:pPr>
              <a:lnSpc>
                <a:spcPct val="90000"/>
              </a:lnSpc>
              <a:spcBef>
                <a:spcPts val="1000"/>
              </a:spcBef>
            </a:pPr>
            <a:r>
              <a:rPr lang="en-GB" sz="2000" dirty="0">
                <a:latin typeface="Arial" charset="0"/>
                <a:ea typeface="Arial" charset="0"/>
                <a:cs typeface="Arial" charset="0"/>
              </a:rPr>
              <a:t>Remember </a:t>
            </a:r>
            <a:r>
              <a:rPr lang="en-GB" sz="2000" dirty="0" smtClean="0">
                <a:latin typeface="Arial" charset="0"/>
                <a:ea typeface="Arial" charset="0"/>
                <a:cs typeface="Arial" charset="0"/>
              </a:rPr>
              <a:t>keep that heartbeat.</a:t>
            </a:r>
          </a:p>
          <a:p>
            <a:pPr>
              <a:lnSpc>
                <a:spcPct val="90000"/>
              </a:lnSpc>
              <a:spcBef>
                <a:spcPts val="1000"/>
              </a:spcBef>
            </a:pPr>
            <a:r>
              <a:rPr lang="en-GB" sz="2000" dirty="0" smtClean="0">
                <a:latin typeface="Arial" charset="0"/>
                <a:ea typeface="Arial" charset="0"/>
                <a:cs typeface="Arial" charset="0"/>
              </a:rPr>
              <a:t>Keep that heartbeat.</a:t>
            </a:r>
            <a:endParaRPr lang="en-GB" sz="2000" dirty="0">
              <a:latin typeface="Arial" charset="0"/>
              <a:ea typeface="Arial" charset="0"/>
              <a:cs typeface="Arial" charset="0"/>
            </a:endParaRPr>
          </a:p>
          <a:p>
            <a:pPr>
              <a:lnSpc>
                <a:spcPct val="90000"/>
              </a:lnSpc>
              <a:spcBef>
                <a:spcPts val="1000"/>
              </a:spcBef>
            </a:pPr>
            <a:r>
              <a:rPr lang="en-GB" sz="2000" dirty="0" smtClean="0">
                <a:latin typeface="Arial" charset="0"/>
                <a:ea typeface="Arial" charset="0"/>
                <a:cs typeface="Arial" charset="0"/>
              </a:rPr>
              <a:t>Keep that heartbeat.</a:t>
            </a:r>
            <a:endParaRPr lang="en-GB" sz="2000" dirty="0">
              <a:latin typeface="Arial" charset="0"/>
              <a:ea typeface="Arial" charset="0"/>
              <a:cs typeface="Arial" charset="0"/>
            </a:endParaRPr>
          </a:p>
        </p:txBody>
      </p:sp>
      <p:sp>
        <p:nvSpPr>
          <p:cNvPr id="18" name="Content Placeholder 6"/>
          <p:cNvSpPr txBox="1">
            <a:spLocks/>
          </p:cNvSpPr>
          <p:nvPr/>
        </p:nvSpPr>
        <p:spPr>
          <a:xfrm>
            <a:off x="1381748" y="5100030"/>
            <a:ext cx="5618747" cy="4645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2000" dirty="0" smtClean="0">
              <a:latin typeface="Arial" charset="0"/>
              <a:ea typeface="Arial" charset="0"/>
              <a:cs typeface="Arial" charset="0"/>
            </a:endParaRPr>
          </a:p>
        </p:txBody>
      </p:sp>
      <p:sp>
        <p:nvSpPr>
          <p:cNvPr id="19" name="Content Placeholder 6"/>
          <p:cNvSpPr txBox="1">
            <a:spLocks/>
          </p:cNvSpPr>
          <p:nvPr/>
        </p:nvSpPr>
        <p:spPr>
          <a:xfrm>
            <a:off x="568843" y="1583497"/>
            <a:ext cx="5618747" cy="46458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000" dirty="0">
                <a:latin typeface="Arial" charset="0"/>
                <a:ea typeface="Arial" charset="0"/>
                <a:cs typeface="Arial" charset="0"/>
              </a:rPr>
              <a:t>Lock your hands, place on the chest, </a:t>
            </a:r>
          </a:p>
          <a:p>
            <a:pPr marL="0" indent="0">
              <a:buNone/>
            </a:pPr>
            <a:r>
              <a:rPr lang="en-GB" sz="2000" dirty="0">
                <a:latin typeface="Arial" charset="0"/>
                <a:ea typeface="Arial" charset="0"/>
                <a:cs typeface="Arial" charset="0"/>
              </a:rPr>
              <a:t>Keep both your arms straight, you know the rest.</a:t>
            </a:r>
          </a:p>
          <a:p>
            <a:pPr marL="0" indent="0">
              <a:buNone/>
            </a:pPr>
            <a:r>
              <a:rPr lang="en-GB" sz="2000" dirty="0">
                <a:latin typeface="Arial" charset="0"/>
                <a:ea typeface="Arial" charset="0"/>
                <a:cs typeface="Arial" charset="0"/>
              </a:rPr>
              <a:t>Get in a rhythm, deep every time, </a:t>
            </a:r>
          </a:p>
          <a:p>
            <a:pPr marL="0" indent="0">
              <a:buNone/>
            </a:pPr>
            <a:r>
              <a:rPr lang="en-GB" sz="2000" dirty="0">
                <a:latin typeface="Arial" charset="0"/>
                <a:ea typeface="Arial" charset="0"/>
                <a:cs typeface="Arial" charset="0"/>
              </a:rPr>
              <a:t>Just keep on going, you’re doing fine</a:t>
            </a:r>
            <a:r>
              <a:rPr lang="en-GB" sz="2000" dirty="0" smtClean="0">
                <a:latin typeface="Arial" charset="0"/>
                <a:ea typeface="Arial" charset="0"/>
                <a:cs typeface="Arial" charset="0"/>
              </a:rPr>
              <a:t>.</a:t>
            </a:r>
          </a:p>
          <a:p>
            <a:pPr marL="0" indent="0">
              <a:buNone/>
            </a:pPr>
            <a:endParaRPr lang="en-GB" sz="2000" dirty="0">
              <a:latin typeface="Arial" charset="0"/>
              <a:ea typeface="Arial" charset="0"/>
              <a:cs typeface="Arial" charset="0"/>
            </a:endParaRPr>
          </a:p>
          <a:p>
            <a:pPr marL="0" indent="0">
              <a:buNone/>
            </a:pPr>
            <a:r>
              <a:rPr lang="en-GB" sz="2000" dirty="0">
                <a:latin typeface="Arial" charset="0"/>
                <a:ea typeface="Arial" charset="0"/>
                <a:cs typeface="Arial" charset="0"/>
              </a:rPr>
              <a:t>If you’re tired swap with a friend, it can’t stop, </a:t>
            </a:r>
          </a:p>
          <a:p>
            <a:pPr marL="0" indent="0">
              <a:buNone/>
            </a:pPr>
            <a:r>
              <a:rPr lang="en-GB" sz="2000" dirty="0">
                <a:latin typeface="Arial" charset="0"/>
                <a:ea typeface="Arial" charset="0"/>
                <a:cs typeface="Arial" charset="0"/>
              </a:rPr>
              <a:t>Remember keep that heartbeat.</a:t>
            </a:r>
          </a:p>
          <a:p>
            <a:pPr marL="0" indent="0">
              <a:buNone/>
            </a:pPr>
            <a:r>
              <a:rPr lang="en-GB" sz="2000" dirty="0">
                <a:latin typeface="Arial" charset="0"/>
                <a:ea typeface="Arial" charset="0"/>
                <a:cs typeface="Arial" charset="0"/>
              </a:rPr>
              <a:t>Keep it up ‘til help arrives, don’t give up,</a:t>
            </a:r>
          </a:p>
          <a:p>
            <a:pPr marL="0" indent="0">
              <a:buNone/>
            </a:pPr>
            <a:r>
              <a:rPr lang="en-GB" sz="2000" dirty="0">
                <a:latin typeface="Arial" charset="0"/>
                <a:ea typeface="Arial" charset="0"/>
                <a:cs typeface="Arial" charset="0"/>
              </a:rPr>
              <a:t>Remember keep that heartbeat.</a:t>
            </a:r>
          </a:p>
          <a:p>
            <a:pPr marL="0" indent="0">
              <a:buNone/>
            </a:pPr>
            <a:endParaRPr lang="en-GB" sz="2000" dirty="0">
              <a:latin typeface="Arial" charset="0"/>
              <a:ea typeface="Arial" charset="0"/>
              <a:cs typeface="Arial" charset="0"/>
            </a:endParaRPr>
          </a:p>
        </p:txBody>
      </p:sp>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6128175" y="2285780"/>
            <a:ext cx="4566395" cy="3424796"/>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53241" y="2213487"/>
            <a:ext cx="5373806" cy="3778457"/>
          </a:xfrm>
          <a:prstGeom prst="rect">
            <a:avLst/>
          </a:prstGeom>
        </p:spPr>
      </p:pic>
      <p:pic>
        <p:nvPicPr>
          <p:cNvPr id="6" name="Picture 5"/>
          <p:cNvPicPr>
            <a:picLocks noChangeAspect="1"/>
          </p:cNvPicPr>
          <p:nvPr/>
        </p:nvPicPr>
        <p:blipFill rotWithShape="1">
          <a:blip r:embed="rId15">
            <a:extLst>
              <a:ext uri="{28A0092B-C50C-407E-A947-70E740481C1C}">
                <a14:useLocalDpi xmlns:a14="http://schemas.microsoft.com/office/drawing/2010/main" val="0"/>
              </a:ext>
            </a:extLst>
          </a:blip>
          <a:srcRect l="9722" t="13951"/>
          <a:stretch/>
        </p:blipFill>
        <p:spPr>
          <a:xfrm rot="5400000">
            <a:off x="6017565" y="2353533"/>
            <a:ext cx="4661976" cy="3332713"/>
          </a:xfrm>
          <a:prstGeom prst="rect">
            <a:avLst/>
          </a:prstGeom>
        </p:spPr>
      </p:pic>
      <p:pic>
        <p:nvPicPr>
          <p:cNvPr id="7" name="03 Keep that Heart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785525" y="-446343"/>
            <a:ext cx="812800" cy="812800"/>
          </a:xfrm>
          <a:prstGeom prst="rect">
            <a:avLst/>
          </a:prstGeom>
        </p:spPr>
      </p:pic>
    </p:spTree>
    <p:extLst>
      <p:ext uri="{BB962C8B-B14F-4D97-AF65-F5344CB8AC3E}">
        <p14:creationId xmlns:p14="http://schemas.microsoft.com/office/powerpoint/2010/main" val="62948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500"/>
                            </p:stCondLst>
                            <p:childTnLst>
                              <p:par>
                                <p:cTn id="15" presetID="1" presetClass="exit" presetSubtype="0" fill="hold" nodeType="afterEffect">
                                  <p:stCondLst>
                                    <p:cond delay="10000"/>
                                  </p:stCondLst>
                                  <p:childTnLst>
                                    <p:set>
                                      <p:cBhvr>
                                        <p:cTn id="16" dur="1" fill="hold">
                                          <p:stCondLst>
                                            <p:cond delay="0"/>
                                          </p:stCondLst>
                                        </p:cTn>
                                        <p:tgtEl>
                                          <p:spTgt spid="3"/>
                                        </p:tgtEl>
                                        <p:attrNameLst>
                                          <p:attrName>style.visibility</p:attrName>
                                        </p:attrNameLst>
                                      </p:cBhvr>
                                      <p:to>
                                        <p:strVal val="hidden"/>
                                      </p:to>
                                    </p:set>
                                  </p:childTnLst>
                                </p:cTn>
                              </p:par>
                            </p:childTnLst>
                          </p:cTn>
                        </p:par>
                        <p:par>
                          <p:cTn id="17" fill="hold">
                            <p:stCondLst>
                              <p:cond delay="10500"/>
                            </p:stCondLst>
                            <p:childTnLst>
                              <p:par>
                                <p:cTn id="18" presetID="1" presetClass="entr" presetSubtype="0" fill="hold" nodeType="afterEffect">
                                  <p:stCondLst>
                                    <p:cond delay="5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11000"/>
                            </p:stCondLst>
                            <p:childTnLst>
                              <p:par>
                                <p:cTn id="21" presetID="1" presetClass="exit" presetSubtype="0" fill="hold" nodeType="afterEffect">
                                  <p:stCondLst>
                                    <p:cond delay="1000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21000"/>
                            </p:stCondLst>
                            <p:childTnLst>
                              <p:par>
                                <p:cTn id="24" presetID="1" presetClass="entr" presetSubtype="0" fill="hold" nodeType="afterEffect">
                                  <p:stCondLst>
                                    <p:cond delay="5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21500"/>
                            </p:stCondLst>
                            <p:childTnLst>
                              <p:par>
                                <p:cTn id="27" presetID="1" presetClass="exit" presetSubtype="0" fill="hold" nodeType="afterEffect">
                                  <p:stCondLst>
                                    <p:cond delay="1000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500"/>
                                  </p:stCondLst>
                                  <p:childTnLst>
                                    <p:set>
                                      <p:cBhvr>
                                        <p:cTn id="35" dur="1" fill="hold">
                                          <p:stCondLst>
                                            <p:cond delay="0"/>
                                          </p:stCondLst>
                                        </p:cTn>
                                        <p:tgtEl>
                                          <p:spTgt spid="19"/>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50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1000"/>
                            </p:stCondLst>
                            <p:childTnLst>
                              <p:par>
                                <p:cTn id="40" presetID="1" presetClass="exit" presetSubtype="0" fill="hold" nodeType="afterEffect">
                                  <p:stCondLst>
                                    <p:cond delay="10000"/>
                                  </p:stCondLst>
                                  <p:childTnLst>
                                    <p:set>
                                      <p:cBhvr>
                                        <p:cTn id="41" dur="1" fill="hold">
                                          <p:stCondLst>
                                            <p:cond delay="0"/>
                                          </p:stCondLst>
                                        </p:cTn>
                                        <p:tgtEl>
                                          <p:spTgt spid="12"/>
                                        </p:tgtEl>
                                        <p:attrNameLst>
                                          <p:attrName>style.visibility</p:attrName>
                                        </p:attrNameLst>
                                      </p:cBhvr>
                                      <p:to>
                                        <p:strVal val="hidden"/>
                                      </p:to>
                                    </p:set>
                                  </p:childTnLst>
                                </p:cTn>
                              </p:par>
                            </p:childTnLst>
                          </p:cTn>
                        </p:par>
                        <p:par>
                          <p:cTn id="42" fill="hold">
                            <p:stCondLst>
                              <p:cond delay="11000"/>
                            </p:stCondLst>
                            <p:childTnLst>
                              <p:par>
                                <p:cTn id="43" presetID="1" presetClass="entr" presetSubtype="0" fill="hold" nodeType="afterEffect">
                                  <p:stCondLst>
                                    <p:cond delay="500"/>
                                  </p:stCondLst>
                                  <p:childTnLst>
                                    <p:set>
                                      <p:cBhvr>
                                        <p:cTn id="44" dur="1" fill="hold">
                                          <p:stCondLst>
                                            <p:cond delay="0"/>
                                          </p:stCondLst>
                                        </p:cTn>
                                        <p:tgtEl>
                                          <p:spTgt spid="11"/>
                                        </p:tgtEl>
                                        <p:attrNameLst>
                                          <p:attrName>style.visibility</p:attrName>
                                        </p:attrNameLst>
                                      </p:cBhvr>
                                      <p:to>
                                        <p:strVal val="visible"/>
                                      </p:to>
                                    </p:set>
                                  </p:childTnLst>
                                </p:cTn>
                              </p:par>
                            </p:childTnLst>
                          </p:cTn>
                        </p:par>
                        <p:par>
                          <p:cTn id="45" fill="hold">
                            <p:stCondLst>
                              <p:cond delay="11500"/>
                            </p:stCondLst>
                            <p:childTnLst>
                              <p:par>
                                <p:cTn id="46" presetID="1" presetClass="exit" presetSubtype="0" fill="hold" nodeType="afterEffect">
                                  <p:stCondLst>
                                    <p:cond delay="10000"/>
                                  </p:stCondLst>
                                  <p:childTnLst>
                                    <p:set>
                                      <p:cBhvr>
                                        <p:cTn id="47" dur="1" fill="hold">
                                          <p:stCondLst>
                                            <p:cond delay="0"/>
                                          </p:stCondLst>
                                        </p:cTn>
                                        <p:tgtEl>
                                          <p:spTgt spid="11"/>
                                        </p:tgtEl>
                                        <p:attrNameLst>
                                          <p:attrName>style.visibility</p:attrName>
                                        </p:attrNameLst>
                                      </p:cBhvr>
                                      <p:to>
                                        <p:strVal val="hidden"/>
                                      </p:to>
                                    </p:set>
                                  </p:childTnLst>
                                </p:cTn>
                              </p:par>
                            </p:childTnLst>
                          </p:cTn>
                        </p:par>
                        <p:par>
                          <p:cTn id="48" fill="hold">
                            <p:stCondLst>
                              <p:cond delay="21500"/>
                            </p:stCondLst>
                            <p:childTnLst>
                              <p:par>
                                <p:cTn id="49" presetID="1" presetClass="entr" presetSubtype="0" fill="hold" nodeType="afterEffect">
                                  <p:stCondLst>
                                    <p:cond delay="500"/>
                                  </p:stCondLst>
                                  <p:childTnLst>
                                    <p:set>
                                      <p:cBhvr>
                                        <p:cTn id="50" dur="1" fill="hold">
                                          <p:stCondLst>
                                            <p:cond delay="0"/>
                                          </p:stCondLst>
                                        </p:cTn>
                                        <p:tgtEl>
                                          <p:spTgt spid="13"/>
                                        </p:tgtEl>
                                        <p:attrNameLst>
                                          <p:attrName>style.visibility</p:attrName>
                                        </p:attrNameLst>
                                      </p:cBhvr>
                                      <p:to>
                                        <p:strVal val="visible"/>
                                      </p:to>
                                    </p:set>
                                  </p:childTnLst>
                                </p:cTn>
                              </p:par>
                            </p:childTnLst>
                          </p:cTn>
                        </p:par>
                        <p:par>
                          <p:cTn id="51" fill="hold">
                            <p:stCondLst>
                              <p:cond delay="22000"/>
                            </p:stCondLst>
                            <p:childTnLst>
                              <p:par>
                                <p:cTn id="52" presetID="1" presetClass="exit" presetSubtype="0" fill="hold" nodeType="afterEffect">
                                  <p:stCondLst>
                                    <p:cond delay="1000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par>
                          <p:cTn id="58" fill="hold">
                            <p:stCondLst>
                              <p:cond delay="0"/>
                            </p:stCondLst>
                            <p:childTnLst>
                              <p:par>
                                <p:cTn id="59" presetID="1" presetClass="entr" presetSubtype="0" fill="hold" grpId="0" nodeType="afterEffect">
                                  <p:stCondLst>
                                    <p:cond delay="500"/>
                                  </p:stCondLst>
                                  <p:childTnLst>
                                    <p:set>
                                      <p:cBhvr>
                                        <p:cTn id="60" dur="1" fill="hold">
                                          <p:stCondLst>
                                            <p:cond delay="0"/>
                                          </p:stCondLst>
                                        </p:cTn>
                                        <p:tgtEl>
                                          <p:spTgt spid="17"/>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nodeType="afterEffect">
                                  <p:stCondLst>
                                    <p:cond delay="500"/>
                                  </p:stCondLst>
                                  <p:childTnLst>
                                    <p:set>
                                      <p:cBhvr>
                                        <p:cTn id="63" dur="1" fill="hold">
                                          <p:stCondLst>
                                            <p:cond delay="0"/>
                                          </p:stCondLst>
                                        </p:cTn>
                                        <p:tgtEl>
                                          <p:spTgt spid="14"/>
                                        </p:tgtEl>
                                        <p:attrNameLst>
                                          <p:attrName>style.visibility</p:attrName>
                                        </p:attrNameLst>
                                      </p:cBhvr>
                                      <p:to>
                                        <p:strVal val="visible"/>
                                      </p:to>
                                    </p:set>
                                  </p:childTnLst>
                                </p:cTn>
                              </p:par>
                            </p:childTnLst>
                          </p:cTn>
                        </p:par>
                        <p:par>
                          <p:cTn id="64" fill="hold">
                            <p:stCondLst>
                              <p:cond delay="1000"/>
                            </p:stCondLst>
                            <p:childTnLst>
                              <p:par>
                                <p:cTn id="65" presetID="1" presetClass="exit" presetSubtype="0" fill="hold" nodeType="afterEffect">
                                  <p:stCondLst>
                                    <p:cond delay="10000"/>
                                  </p:stCondLst>
                                  <p:childTnLst>
                                    <p:set>
                                      <p:cBhvr>
                                        <p:cTn id="66" dur="1" fill="hold">
                                          <p:stCondLst>
                                            <p:cond delay="0"/>
                                          </p:stCondLst>
                                        </p:cTn>
                                        <p:tgtEl>
                                          <p:spTgt spid="14"/>
                                        </p:tgtEl>
                                        <p:attrNameLst>
                                          <p:attrName>style.visibility</p:attrName>
                                        </p:attrNameLst>
                                      </p:cBhvr>
                                      <p:to>
                                        <p:strVal val="hidden"/>
                                      </p:to>
                                    </p:set>
                                  </p:childTnLst>
                                </p:cTn>
                              </p:par>
                            </p:childTnLst>
                          </p:cTn>
                        </p:par>
                        <p:par>
                          <p:cTn id="67" fill="hold">
                            <p:stCondLst>
                              <p:cond delay="11000"/>
                            </p:stCondLst>
                            <p:childTnLst>
                              <p:par>
                                <p:cTn id="68" presetID="1" presetClass="entr" presetSubtype="0" fill="hold" nodeType="afterEffect">
                                  <p:stCondLst>
                                    <p:cond delay="500"/>
                                  </p:stCondLst>
                                  <p:childTnLst>
                                    <p:set>
                                      <p:cBhvr>
                                        <p:cTn id="69" dur="1" fill="hold">
                                          <p:stCondLst>
                                            <p:cond delay="0"/>
                                          </p:stCondLst>
                                        </p:cTn>
                                        <p:tgtEl>
                                          <p:spTgt spid="4"/>
                                        </p:tgtEl>
                                        <p:attrNameLst>
                                          <p:attrName>style.visibility</p:attrName>
                                        </p:attrNameLst>
                                      </p:cBhvr>
                                      <p:to>
                                        <p:strVal val="visible"/>
                                      </p:to>
                                    </p:set>
                                  </p:childTnLst>
                                </p:cTn>
                              </p:par>
                            </p:childTnLst>
                          </p:cTn>
                        </p:par>
                        <p:par>
                          <p:cTn id="70" fill="hold">
                            <p:stCondLst>
                              <p:cond delay="11500"/>
                            </p:stCondLst>
                            <p:childTnLst>
                              <p:par>
                                <p:cTn id="71" presetID="1" presetClass="exit" presetSubtype="0" fill="hold" nodeType="afterEffect">
                                  <p:stCondLst>
                                    <p:cond delay="10000"/>
                                  </p:stCondLst>
                                  <p:childTnLst>
                                    <p:set>
                                      <p:cBhvr>
                                        <p:cTn id="72" dur="1" fill="hold">
                                          <p:stCondLst>
                                            <p:cond delay="0"/>
                                          </p:stCondLst>
                                        </p:cTn>
                                        <p:tgtEl>
                                          <p:spTgt spid="4"/>
                                        </p:tgtEl>
                                        <p:attrNameLst>
                                          <p:attrName>style.visibility</p:attrName>
                                        </p:attrNameLst>
                                      </p:cBhvr>
                                      <p:to>
                                        <p:strVal val="hidden"/>
                                      </p:to>
                                    </p:set>
                                  </p:childTnLst>
                                </p:cTn>
                              </p:par>
                            </p:childTnLst>
                          </p:cTn>
                        </p:par>
                        <p:par>
                          <p:cTn id="73" fill="hold">
                            <p:stCondLst>
                              <p:cond delay="21500"/>
                            </p:stCondLst>
                            <p:childTnLst>
                              <p:par>
                                <p:cTn id="74" presetID="1" presetClass="entr" presetSubtype="0" fill="hold" nodeType="afterEffect">
                                  <p:stCondLst>
                                    <p:cond delay="500"/>
                                  </p:stCondLst>
                                  <p:childTnLst>
                                    <p:set>
                                      <p:cBhvr>
                                        <p:cTn id="75" dur="1" fill="hold">
                                          <p:stCondLst>
                                            <p:cond delay="0"/>
                                          </p:stCondLst>
                                        </p:cTn>
                                        <p:tgtEl>
                                          <p:spTgt spid="5"/>
                                        </p:tgtEl>
                                        <p:attrNameLst>
                                          <p:attrName>style.visibility</p:attrName>
                                        </p:attrNameLst>
                                      </p:cBhvr>
                                      <p:to>
                                        <p:strVal val="visible"/>
                                      </p:to>
                                    </p:set>
                                  </p:childTnLst>
                                </p:cTn>
                              </p:par>
                            </p:childTnLst>
                          </p:cTn>
                        </p:par>
                        <p:par>
                          <p:cTn id="76" fill="hold">
                            <p:stCondLst>
                              <p:cond delay="22000"/>
                            </p:stCondLst>
                            <p:childTnLst>
                              <p:par>
                                <p:cTn id="77" presetID="1" presetClass="exit" presetSubtype="0" fill="hold" nodeType="afterEffect">
                                  <p:stCondLst>
                                    <p:cond delay="10000"/>
                                  </p:stCondLst>
                                  <p:childTnLst>
                                    <p:set>
                                      <p:cBhvr>
                                        <p:cTn id="78" dur="1" fill="hold">
                                          <p:stCondLst>
                                            <p:cond delay="0"/>
                                          </p:stCondLst>
                                        </p:cTn>
                                        <p:tgtEl>
                                          <p:spTgt spid="5"/>
                                        </p:tgtEl>
                                        <p:attrNameLst>
                                          <p:attrName>style.visibility</p:attrName>
                                        </p:attrNameLst>
                                      </p:cBhvr>
                                      <p:to>
                                        <p:strVal val="hidden"/>
                                      </p:to>
                                    </p:set>
                                  </p:childTnLst>
                                </p:cTn>
                              </p:par>
                            </p:childTnLst>
                          </p:cTn>
                        </p:par>
                        <p:par>
                          <p:cTn id="79" fill="hold">
                            <p:stCondLst>
                              <p:cond delay="32000"/>
                            </p:stCondLst>
                            <p:childTnLst>
                              <p:par>
                                <p:cTn id="80" presetID="1" presetClass="entr" presetSubtype="0" fill="hold" nodeType="afterEffect">
                                  <p:stCondLst>
                                    <p:cond delay="500"/>
                                  </p:stCondLst>
                                  <p:childTnLst>
                                    <p:set>
                                      <p:cBhvr>
                                        <p:cTn id="8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7"/>
                </p:tgtEl>
              </p:cMediaNode>
            </p:audio>
          </p:childTnLst>
        </p:cTn>
      </p:par>
    </p:tnLst>
    <p:bldLst>
      <p:bldP spid="15" grpId="0"/>
      <p:bldP spid="16" grpId="0"/>
      <p:bldP spid="16" grpId="1"/>
      <p:bldP spid="17" grpId="0"/>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latin typeface="Arial" charset="0"/>
                <a:ea typeface="Arial" charset="0"/>
                <a:cs typeface="Arial" charset="0"/>
              </a:rPr>
              <a:t>Feedback</a:t>
            </a:r>
            <a:r>
              <a:rPr lang="en-GB" dirty="0" smtClean="0"/>
              <a:t> </a:t>
            </a:r>
            <a:endParaRPr lang="en-GB" dirty="0"/>
          </a:p>
        </p:txBody>
      </p:sp>
      <p:pic>
        <p:nvPicPr>
          <p:cNvPr id="2" name="Content Placeholder 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71071" y="1713660"/>
            <a:ext cx="6649858" cy="4351338"/>
          </a:xfr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220868" y="249488"/>
            <a:ext cx="1735722" cy="1735722"/>
          </a:xfrm>
        </p:spPr>
      </p:pic>
      <p:sp>
        <p:nvSpPr>
          <p:cNvPr id="3" name="TextBox 2"/>
          <p:cNvSpPr txBox="1"/>
          <p:nvPr/>
        </p:nvSpPr>
        <p:spPr>
          <a:xfrm>
            <a:off x="1274164" y="1806325"/>
            <a:ext cx="3237875" cy="1754326"/>
          </a:xfrm>
          <a:prstGeom prst="rect">
            <a:avLst/>
          </a:prstGeom>
          <a:noFill/>
        </p:spPr>
        <p:txBody>
          <a:bodyPr wrap="square" rtlCol="0">
            <a:spAutoFit/>
          </a:bodyPr>
          <a:lstStyle/>
          <a:p>
            <a:pPr algn="ctr"/>
            <a:r>
              <a:rPr lang="en-GB" i="1" dirty="0"/>
              <a:t>“I thought it was really, really good because we got to learn how to help someone in a bad situation. It was really fun!” </a:t>
            </a:r>
            <a:r>
              <a:rPr lang="en-GB" dirty="0"/>
              <a:t>Oakley, aged 10.</a:t>
            </a:r>
          </a:p>
          <a:p>
            <a:endParaRPr lang="en-GB" dirty="0"/>
          </a:p>
        </p:txBody>
      </p:sp>
      <p:sp>
        <p:nvSpPr>
          <p:cNvPr id="4" name="TextBox 3"/>
          <p:cNvSpPr txBox="1"/>
          <p:nvPr/>
        </p:nvSpPr>
        <p:spPr>
          <a:xfrm>
            <a:off x="8591372" y="4841823"/>
            <a:ext cx="3467725" cy="1754326"/>
          </a:xfrm>
          <a:prstGeom prst="rect">
            <a:avLst/>
          </a:prstGeom>
          <a:noFill/>
        </p:spPr>
        <p:txBody>
          <a:bodyPr wrap="square" rtlCol="0">
            <a:spAutoFit/>
          </a:bodyPr>
          <a:lstStyle/>
          <a:p>
            <a:pPr algn="ctr"/>
            <a:r>
              <a:rPr lang="en-GB" i="1" dirty="0"/>
              <a:t>“The songs are very catchy which helps the children remember what to do. I thought it was a great and fun opportunity for the children to learn a lifesaving skill.” </a:t>
            </a:r>
            <a:endParaRPr lang="en-GB" i="1" dirty="0" smtClean="0"/>
          </a:p>
          <a:p>
            <a:pPr algn="ctr"/>
            <a:r>
              <a:rPr lang="en-GB" dirty="0" smtClean="0"/>
              <a:t>Mrs </a:t>
            </a:r>
            <a:r>
              <a:rPr lang="en-GB" dirty="0"/>
              <a:t>Roberts, Year 6.</a:t>
            </a:r>
          </a:p>
        </p:txBody>
      </p:sp>
      <p:sp>
        <p:nvSpPr>
          <p:cNvPr id="5" name="TextBox 4"/>
          <p:cNvSpPr txBox="1"/>
          <p:nvPr/>
        </p:nvSpPr>
        <p:spPr>
          <a:xfrm>
            <a:off x="3522688" y="5850235"/>
            <a:ext cx="3717561" cy="923330"/>
          </a:xfrm>
          <a:prstGeom prst="rect">
            <a:avLst/>
          </a:prstGeom>
          <a:noFill/>
        </p:spPr>
        <p:txBody>
          <a:bodyPr wrap="square" rtlCol="0">
            <a:spAutoFit/>
          </a:bodyPr>
          <a:lstStyle/>
          <a:p>
            <a:pPr algn="ctr"/>
            <a:r>
              <a:rPr lang="en-GB" i="1"/>
              <a:t>“It was a tremendous joy to see all the children so engaged.” </a:t>
            </a:r>
            <a:endParaRPr lang="en-GB" i="1" smtClean="0"/>
          </a:p>
          <a:p>
            <a:pPr algn="ctr"/>
            <a:r>
              <a:rPr lang="en-GB" dirty="0" smtClean="0"/>
              <a:t>Mr </a:t>
            </a:r>
            <a:r>
              <a:rPr lang="en-GB" dirty="0"/>
              <a:t>Andrews, Year 4.</a:t>
            </a:r>
          </a:p>
        </p:txBody>
      </p:sp>
      <p:sp>
        <p:nvSpPr>
          <p:cNvPr id="8" name="TextBox 7"/>
          <p:cNvSpPr txBox="1"/>
          <p:nvPr/>
        </p:nvSpPr>
        <p:spPr>
          <a:xfrm>
            <a:off x="5246557" y="882995"/>
            <a:ext cx="3987384" cy="923330"/>
          </a:xfrm>
          <a:prstGeom prst="rect">
            <a:avLst/>
          </a:prstGeom>
          <a:noFill/>
        </p:spPr>
        <p:txBody>
          <a:bodyPr wrap="square" rtlCol="0">
            <a:spAutoFit/>
          </a:bodyPr>
          <a:lstStyle/>
          <a:p>
            <a:pPr algn="ctr"/>
            <a:r>
              <a:rPr lang="en-GB" i="1" dirty="0"/>
              <a:t>“It was really exciting and I learnt some important lifesaving skills.” </a:t>
            </a:r>
            <a:endParaRPr lang="en-GB" i="1" dirty="0" smtClean="0"/>
          </a:p>
          <a:p>
            <a:pPr algn="ctr"/>
            <a:r>
              <a:rPr lang="en-GB" dirty="0" smtClean="0"/>
              <a:t>Dexter</a:t>
            </a:r>
            <a:r>
              <a:rPr lang="en-GB" dirty="0"/>
              <a:t>, aged 8.</a:t>
            </a:r>
          </a:p>
        </p:txBody>
      </p:sp>
      <p:sp>
        <p:nvSpPr>
          <p:cNvPr id="11" name="TextBox 10"/>
          <p:cNvSpPr txBox="1"/>
          <p:nvPr/>
        </p:nvSpPr>
        <p:spPr>
          <a:xfrm>
            <a:off x="8994098" y="2360448"/>
            <a:ext cx="2962492" cy="1200329"/>
          </a:xfrm>
          <a:prstGeom prst="rect">
            <a:avLst/>
          </a:prstGeom>
          <a:noFill/>
        </p:spPr>
        <p:txBody>
          <a:bodyPr wrap="square" rtlCol="0">
            <a:spAutoFit/>
          </a:bodyPr>
          <a:lstStyle/>
          <a:p>
            <a:pPr algn="ctr"/>
            <a:r>
              <a:rPr lang="en-GB" i="1" dirty="0"/>
              <a:t>“It was really good doing CPR to the beat of the song.” </a:t>
            </a:r>
            <a:endParaRPr lang="en-GB" i="1" dirty="0" smtClean="0"/>
          </a:p>
          <a:p>
            <a:pPr algn="ctr"/>
            <a:r>
              <a:rPr lang="en-GB" dirty="0" smtClean="0"/>
              <a:t>Harrison</a:t>
            </a:r>
            <a:r>
              <a:rPr lang="en-GB" dirty="0"/>
              <a:t>, aged 7.</a:t>
            </a:r>
          </a:p>
          <a:p>
            <a:pPr algn="ctr"/>
            <a:endParaRPr lang="en-GB" dirty="0"/>
          </a:p>
        </p:txBody>
      </p:sp>
      <p:sp>
        <p:nvSpPr>
          <p:cNvPr id="12" name="TextBox 11"/>
          <p:cNvSpPr txBox="1"/>
          <p:nvPr/>
        </p:nvSpPr>
        <p:spPr>
          <a:xfrm>
            <a:off x="314793" y="3822492"/>
            <a:ext cx="2758191" cy="2308324"/>
          </a:xfrm>
          <a:prstGeom prst="rect">
            <a:avLst/>
          </a:prstGeom>
          <a:noFill/>
        </p:spPr>
        <p:txBody>
          <a:bodyPr wrap="square" rtlCol="0">
            <a:spAutoFit/>
          </a:bodyPr>
          <a:lstStyle/>
          <a:p>
            <a:pPr algn="ctr"/>
            <a:r>
              <a:rPr lang="en-GB" i="1" dirty="0"/>
              <a:t>“I’ve never seen the children so focused and engaged. They thoroughly enjoyed the songs and they learnt the importance of being able to save someone’s life.” </a:t>
            </a:r>
            <a:endParaRPr lang="en-GB" i="1" dirty="0" smtClean="0"/>
          </a:p>
          <a:p>
            <a:pPr algn="ctr"/>
            <a:r>
              <a:rPr lang="en-GB" dirty="0" smtClean="0"/>
              <a:t>Miss </a:t>
            </a:r>
            <a:r>
              <a:rPr lang="en-GB" dirty="0"/>
              <a:t>Westley, Year 4.</a:t>
            </a:r>
          </a:p>
        </p:txBody>
      </p:sp>
    </p:spTree>
    <p:extLst>
      <p:ext uri="{BB962C8B-B14F-4D97-AF65-F5344CB8AC3E}">
        <p14:creationId xmlns:p14="http://schemas.microsoft.com/office/powerpoint/2010/main" val="106090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6.png"/></Relationships>
</file>

<file path=ppt/webextensions/webextension1.xml><?xml version="1.0" encoding="utf-8"?>
<we:webextension xmlns:we="http://schemas.microsoft.com/office/webextensions/webextension/2010/11" id="{802B591C-5013-3746-84F6-DD073E6BD51A}">
  <we:reference id="WA104221182" version="3.3.0.0" store="en-GB" storeType="OMEX"/>
  <we:alternateReferences/>
  <we:properties>
    <we:property name="slideId" value="256"/>
    <we:property name="vid" value="&quot;https://www.youtube.com/watch?v=VqAnFlIxiI8&quot;"/>
    <we:property name="autoplay" value="0"/>
    <we:property name="starttime" value="0"/>
    <we:property name="endtime" value="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C5C5984D-8D7B-164F-A3FC-D426971758FF}">
  <we:reference id="wa104221182" version="3.3.0.0" store="en-GB" storeType="OMEX"/>
  <we:alternateReferences>
    <we:reference id="wa104221182" version="3.3.0.0" store="wa104221182" storeType="OMEX"/>
  </we:alternateReferences>
  <we:properties>
    <we:property name="slideId" value="261"/>
    <we:property name="vid" value="&quot;https://www.youtube.com/watch?v=VqAnFlIxiI8&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1952</TotalTime>
  <Words>1336</Words>
  <Application>Microsoft Macintosh PowerPoint</Application>
  <PresentationFormat>Widescreen</PresentationFormat>
  <Paragraphs>124</Paragraphs>
  <Slides>13</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Calibri Light</vt:lpstr>
      <vt:lpstr>Arial</vt:lpstr>
      <vt:lpstr>Office Theme</vt:lpstr>
      <vt:lpstr>CPR and music: teaching children to save lives.</vt:lpstr>
      <vt:lpstr>What is HeartBeatz UK?</vt:lpstr>
      <vt:lpstr>Why is teaching BLS important?</vt:lpstr>
      <vt:lpstr>Getting started</vt:lpstr>
      <vt:lpstr>Teaching to date</vt:lpstr>
      <vt:lpstr>How does it work?</vt:lpstr>
      <vt:lpstr>Time for an example?</vt:lpstr>
      <vt:lpstr>Keep that heartbeat</vt:lpstr>
      <vt:lpstr>Feedback </vt:lpstr>
      <vt:lpstr>We even have a rap!</vt:lpstr>
      <vt:lpstr>Next steps</vt:lpstr>
      <vt:lpstr>How can I get involved?</vt:lpstr>
      <vt:lpstr>With thanks to our sponsors &amp; associates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CPR and music: teaching children to save lives.</dc:title>
  <dc:creator>Jennie Evans</dc:creator>
  <cp:lastModifiedBy>Jennie Evans</cp:lastModifiedBy>
  <cp:revision>37</cp:revision>
  <dcterms:created xsi:type="dcterms:W3CDTF">2017-09-16T22:09:53Z</dcterms:created>
  <dcterms:modified xsi:type="dcterms:W3CDTF">2017-09-21T23:15:39Z</dcterms:modified>
</cp:coreProperties>
</file>