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F5597"/>
    <a:srgbClr val="6ABAE4"/>
    <a:srgbClr val="359AD7"/>
    <a:srgbClr val="7F6014"/>
    <a:srgbClr val="FCE598"/>
    <a:srgbClr val="70BDE6"/>
    <a:srgbClr val="38ADF2"/>
    <a:srgbClr val="7030A0"/>
    <a:srgbClr val="188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1"/>
    <p:restoredTop sz="94648"/>
  </p:normalViewPr>
  <p:slideViewPr>
    <p:cSldViewPr snapToGrid="0">
      <p:cViewPr>
        <p:scale>
          <a:sx n="40" d="100"/>
          <a:sy n="40" d="100"/>
        </p:scale>
        <p:origin x="129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8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997C-8818-CA4C-86A6-835C893E1D15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418C-F05B-FB4F-AA2F-8BB98461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Video 41" title="Radiating yellow concentric circles">
            <a:hlinkClick r:id="" action="ppaction://media"/>
            <a:extLst>
              <a:ext uri="{FF2B5EF4-FFF2-40B4-BE49-F238E27FC236}">
                <a16:creationId xmlns:a16="http://schemas.microsoft.com/office/drawing/2014/main" id="{A286CDA3-4341-7048-94F7-E1FA8CE73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-6385367" y="6173671"/>
            <a:ext cx="42971409" cy="302887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86A818-8062-B573-5E2F-F2AF68B0AB13}"/>
              </a:ext>
            </a:extLst>
          </p:cNvPr>
          <p:cNvSpPr/>
          <p:nvPr/>
        </p:nvSpPr>
        <p:spPr>
          <a:xfrm>
            <a:off x="575388" y="11782360"/>
            <a:ext cx="29026492" cy="16564040"/>
          </a:xfrm>
          <a:prstGeom prst="rect">
            <a:avLst/>
          </a:prstGeom>
          <a:solidFill>
            <a:srgbClr val="359AD7"/>
          </a:solidFill>
          <a:ln w="1270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40871-EEF8-554B-F736-0CA1F557626F}"/>
              </a:ext>
            </a:extLst>
          </p:cNvPr>
          <p:cNvSpPr txBox="1"/>
          <p:nvPr/>
        </p:nvSpPr>
        <p:spPr>
          <a:xfrm>
            <a:off x="5905253" y="441532"/>
            <a:ext cx="21491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Segoe UI" panose="020B0502040204020203" pitchFamily="34" charset="0"/>
                <a:cs typeface="Segoe UI" panose="020B0502040204020203" pitchFamily="34" charset="0"/>
              </a:rPr>
              <a:t>Prolonged jaundice in Guernsey: Developing a proforma for rapid identification, investigation and management</a:t>
            </a:r>
            <a:endParaRPr lang="en-GB" sz="8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1784E-D805-FF4F-E2DE-924E447298E6}"/>
              </a:ext>
            </a:extLst>
          </p:cNvPr>
          <p:cNvSpPr txBox="1"/>
          <p:nvPr/>
        </p:nvSpPr>
        <p:spPr>
          <a:xfrm>
            <a:off x="684604" y="3601668"/>
            <a:ext cx="9961377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Rebecca H Clough</a:t>
            </a:r>
            <a:r>
              <a:rPr lang="en-US" sz="3200" b="1" u="sng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, Clare Betteridge </a:t>
            </a:r>
            <a:r>
              <a:rPr lang="en-US" sz="32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32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144145" indent="-144145"/>
            <a:r>
              <a:rPr lang="en-US" sz="3200" baseline="30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GB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University of Leicester, UK</a:t>
            </a:r>
          </a:p>
          <a:p>
            <a:pPr marL="144145" indent="-144145"/>
            <a:r>
              <a:rPr lang="en-US" sz="3200" baseline="30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GB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Medical Specialist Group, Guernsey, Channel Islands</a:t>
            </a:r>
          </a:p>
          <a:p>
            <a:endParaRPr lang="en-GB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E3D1BE-012E-9FA1-D492-DB66765326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588"/>
          <a:stretch/>
        </p:blipFill>
        <p:spPr>
          <a:xfrm>
            <a:off x="-88096" y="-199882"/>
            <a:ext cx="5721284" cy="18883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878AF6-B6B8-77A3-15D4-387852161BC9}"/>
              </a:ext>
            </a:extLst>
          </p:cNvPr>
          <p:cNvSpPr/>
          <p:nvPr/>
        </p:nvSpPr>
        <p:spPr>
          <a:xfrm>
            <a:off x="575388" y="5382936"/>
            <a:ext cx="13319649" cy="6114409"/>
          </a:xfrm>
          <a:prstGeom prst="rect">
            <a:avLst/>
          </a:prstGeom>
          <a:solidFill>
            <a:srgbClr val="359AD7"/>
          </a:solidFill>
          <a:ln w="1270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B05D0-656C-26A0-9678-DA60B7505870}"/>
              </a:ext>
            </a:extLst>
          </p:cNvPr>
          <p:cNvSpPr txBox="1"/>
          <p:nvPr/>
        </p:nvSpPr>
        <p:spPr>
          <a:xfrm>
            <a:off x="954308" y="6410271"/>
            <a:ext cx="125618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Jaundice is a common presentation in neonates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Prolonged jaundice is defined as jaundice in a neonate who is 14 days old, or 21 days old if they were premature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2, 3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Prolonged jaundice can have pathological causes which need rapid identification and management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2, 3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Pathological and serious causes of prolonged jaundice include biliary atresia, congenital hypothyroidism and inherited metabolic disorders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The Paediatric department in Princess Elizabeth Hospital (PEH), Guernsey, did not have a screening proforma for prolonged jaundice and  felt it would be of benefit</a:t>
            </a:r>
            <a:endParaRPr lang="en-US" sz="30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A9176C-0EB4-DBD4-7FB1-7ABB06046658}"/>
              </a:ext>
            </a:extLst>
          </p:cNvPr>
          <p:cNvSpPr/>
          <p:nvPr/>
        </p:nvSpPr>
        <p:spPr>
          <a:xfrm>
            <a:off x="14253441" y="5382936"/>
            <a:ext cx="15337167" cy="61144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CDDEE-AD6B-BAE7-9EA4-E046109B2967}"/>
              </a:ext>
            </a:extLst>
          </p:cNvPr>
          <p:cNvSpPr txBox="1"/>
          <p:nvPr/>
        </p:nvSpPr>
        <p:spPr>
          <a:xfrm>
            <a:off x="14510084" y="5970939"/>
            <a:ext cx="148800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The benefits and plan for a prolonged jaundice screening proforma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1,4 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were discussed with a Paediatric consultant at the PEH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Recommendations for identification, investigation and management of prolonged jaundice from NICE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and the British Society of Paediatric Gastroenterology, Hepatology and Nutrition (BSPGHAN)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were considered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‘Prolonged jaundice’ and ‘form’, ‘proforma’ or ‘guideline’ were inputted into Google to handsearch available guidelines from a range of UK trusts for evaluation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No guidelines were found from other UK island trusts despite targeted searches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After evaluation of the recommendations and available trust guidelines, a proforma which was relevant to the Guernsey population and hospital was developed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5D8DFC-B0CC-E137-FCDF-E6465EDA3A2F}"/>
              </a:ext>
            </a:extLst>
          </p:cNvPr>
          <p:cNvSpPr/>
          <p:nvPr/>
        </p:nvSpPr>
        <p:spPr>
          <a:xfrm>
            <a:off x="0" y="40736223"/>
            <a:ext cx="30288771" cy="2067540"/>
          </a:xfrm>
          <a:prstGeom prst="rect">
            <a:avLst/>
          </a:prstGeom>
          <a:solidFill>
            <a:srgbClr val="6ABAE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37BAC2-62CF-7086-0FB5-651B0C0C05A4}"/>
              </a:ext>
            </a:extLst>
          </p:cNvPr>
          <p:cNvSpPr txBox="1"/>
          <p:nvPr/>
        </p:nvSpPr>
        <p:spPr>
          <a:xfrm>
            <a:off x="255333" y="40842531"/>
            <a:ext cx="22310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References</a:t>
            </a:r>
          </a:p>
          <a:p>
            <a:pPr marL="514350" indent="-514350" algn="l">
              <a:buAutoNum type="arabicPeriod"/>
            </a:pPr>
            <a:r>
              <a:rPr lang="en-GB" sz="2400" b="0" i="0" u="none" strike="noStrike" dirty="0">
                <a:effectLst/>
              </a:rPr>
              <a:t>Jacob Z, Khan S. G331(P) Are we missing pathological causes of prolonged jaundice by streamlining our investigations? </a:t>
            </a:r>
            <a:r>
              <a:rPr lang="en-GB" sz="2400" b="0" i="1" u="none" strike="noStrike" dirty="0">
                <a:effectLst/>
              </a:rPr>
              <a:t>Archives of Disease in Childhood </a:t>
            </a:r>
            <a:r>
              <a:rPr lang="en-GB" sz="2400" b="0" i="0" u="none" strike="noStrike" dirty="0">
                <a:effectLst/>
              </a:rPr>
              <a:t>2020;</a:t>
            </a:r>
            <a:r>
              <a:rPr lang="en-GB" sz="2400" b="1" i="0" u="none" strike="noStrike" dirty="0">
                <a:effectLst/>
              </a:rPr>
              <a:t>105:</a:t>
            </a:r>
            <a:r>
              <a:rPr lang="en-GB" sz="2400" b="0" i="0" u="none" strike="noStrike" dirty="0">
                <a:effectLst/>
              </a:rPr>
              <a:t>A120</a:t>
            </a:r>
          </a:p>
          <a:p>
            <a:pPr marL="514350" indent="-514350" algn="l">
              <a:buAutoNum type="arabicPeriod"/>
            </a:pPr>
            <a:r>
              <a:rPr lang="en-GB" sz="2400" i="0" u="none" strike="noStrike" dirty="0">
                <a:effectLst/>
              </a:rPr>
              <a:t>Jaundice in newborn babies under 28 days</a:t>
            </a:r>
            <a:r>
              <a:rPr lang="en-GB" sz="2400" b="1" i="0" u="none" strike="noStrike" dirty="0">
                <a:effectLst/>
              </a:rPr>
              <a:t>. </a:t>
            </a:r>
            <a:r>
              <a:rPr lang="en-GB" sz="2400" b="0" i="0" u="none" strike="noStrike" dirty="0">
                <a:effectLst/>
              </a:rPr>
              <a:t>Clinical guideline [CG98]. Published: 19 May 2010.. https://www.nice.org.uk/guidance/cg98</a:t>
            </a:r>
          </a:p>
          <a:p>
            <a:pPr marL="514350" indent="-514350">
              <a:buFontTx/>
              <a:buAutoNum type="arabicPeriod"/>
            </a:pPr>
            <a:r>
              <a:rPr lang="en-GB" sz="2400" dirty="0">
                <a:effectLst/>
              </a:rPr>
              <a:t>Investigation of Neonatal Conjugated Jaundice. Liver Steering Group BSPGHAN, 2012</a:t>
            </a:r>
          </a:p>
          <a:p>
            <a:pPr marL="514350" indent="-514350">
              <a:buFontTx/>
              <a:buAutoNum type="arabicPeriod"/>
            </a:pPr>
            <a:r>
              <a:rPr lang="en-GB" sz="2400" b="0" i="0" u="none" strike="noStrike" dirty="0">
                <a:effectLst/>
              </a:rPr>
              <a:t>Kirk JM. Neonatal jaundice: a critical review of the role and practice of bilirubin analysis. </a:t>
            </a:r>
            <a:r>
              <a:rPr lang="en-GB" sz="2400" b="0" i="1" u="none" strike="noStrike" dirty="0">
                <a:effectLst/>
              </a:rPr>
              <a:t>Annals of Clinical Biochemistry</a:t>
            </a:r>
            <a:r>
              <a:rPr lang="en-GB" sz="2400" b="0" i="0" u="none" strike="noStrike" dirty="0">
                <a:effectLst/>
              </a:rPr>
              <a:t>. 2008;45(5):452-462. </a:t>
            </a:r>
            <a:r>
              <a:rPr lang="en-GB" sz="2400" b="0" i="0" strike="noStrike" dirty="0">
                <a:effectLst/>
              </a:rPr>
              <a:t>doi:</a:t>
            </a:r>
            <a:r>
              <a:rPr lang="en-GB" sz="2400" b="0" i="0" dirty="0">
                <a:effectLst/>
              </a:rPr>
              <a:t>10.1258/acb.2008.008076</a:t>
            </a:r>
            <a:endParaRPr lang="en-GB" sz="2400" b="0" i="0" strike="noStrike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C71CB-C76B-0CFC-1893-540653BAC95D}"/>
              </a:ext>
            </a:extLst>
          </p:cNvPr>
          <p:cNvSpPr txBox="1"/>
          <p:nvPr/>
        </p:nvSpPr>
        <p:spPr>
          <a:xfrm>
            <a:off x="5097991" y="5484456"/>
            <a:ext cx="4274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70C1BD-9411-4CDA-49AD-76ACC4D1C2A7}"/>
              </a:ext>
            </a:extLst>
          </p:cNvPr>
          <p:cNvSpPr txBox="1"/>
          <p:nvPr/>
        </p:nvSpPr>
        <p:spPr>
          <a:xfrm>
            <a:off x="20621936" y="5509274"/>
            <a:ext cx="275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Method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97FA4E-71CF-1457-D76B-49C87F0F98B1}"/>
              </a:ext>
            </a:extLst>
          </p:cNvPr>
          <p:cNvSpPr/>
          <p:nvPr/>
        </p:nvSpPr>
        <p:spPr>
          <a:xfrm>
            <a:off x="24399748" y="41477892"/>
            <a:ext cx="5875465" cy="1303631"/>
          </a:xfrm>
          <a:prstGeom prst="rect">
            <a:avLst/>
          </a:prstGeom>
          <a:solidFill>
            <a:srgbClr val="EDEDED"/>
          </a:solidFill>
          <a:ln w="1270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F92FC-BB9F-797E-6362-1F69C9B5F192}"/>
              </a:ext>
            </a:extLst>
          </p:cNvPr>
          <p:cNvSpPr txBox="1"/>
          <p:nvPr/>
        </p:nvSpPr>
        <p:spPr>
          <a:xfrm>
            <a:off x="24374585" y="41571440"/>
            <a:ext cx="5925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rebecca.clough@uhl-tr.nhs.uk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@rebecca_med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82D5B-ECE7-E89B-2854-FA2F00069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0459" y="-208266"/>
            <a:ext cx="2694754" cy="2694754"/>
          </a:xfrm>
          <a:prstGeom prst="rect">
            <a:avLst/>
          </a:prstGeom>
        </p:spPr>
      </p:pic>
      <p:pic>
        <p:nvPicPr>
          <p:cNvPr id="9" name="Picture 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E71BE6C0-12A5-063D-456B-BC7F45FEC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968" y="12400803"/>
            <a:ext cx="7710788" cy="8762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FF6E4AA-8591-27DB-9DD0-5BEFA043C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391" y="12341995"/>
            <a:ext cx="6740180" cy="8762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510F3CF4-5649-A71E-65A2-E6E38F8EB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9528" y="21446017"/>
            <a:ext cx="6112239" cy="5540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765EA8-FC8B-CF17-23AC-C456F6A91F00}"/>
              </a:ext>
            </a:extLst>
          </p:cNvPr>
          <p:cNvSpPr txBox="1"/>
          <p:nvPr/>
        </p:nvSpPr>
        <p:spPr>
          <a:xfrm>
            <a:off x="25758279" y="12904930"/>
            <a:ext cx="3429200" cy="7478970"/>
          </a:xfrm>
          <a:prstGeom prst="rect">
            <a:avLst/>
          </a:prstGeom>
          <a:solidFill>
            <a:srgbClr val="FCE598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Figure 1: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Examples of most relevant  proformas found through internet hand searching. 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, Page 1 of 2 of proforma from Brighton and Sussex NHS trust; 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, Proforma from Whittington NHS trust; 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, Proforma from Bristol and Weston NHS trust; 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, Proforma from NHS Lothian; 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, 2 parts of University Hospitals of Leicester NHS trust prolonged jaundice guideline. All accessed through publicly available internet pages on 23/05/23.</a:t>
            </a:r>
            <a:endParaRPr lang="en-GB" sz="2400" i="1" dirty="0"/>
          </a:p>
        </p:txBody>
      </p:sp>
      <p:pic>
        <p:nvPicPr>
          <p:cNvPr id="23" name="Picture 22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1E9240B-DB9F-0F78-8756-FADB85B5A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2968" y="21446017"/>
            <a:ext cx="11708651" cy="6410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picture containing text, receipt, font, screenshot&#10;&#10;Description automatically generated">
            <a:extLst>
              <a:ext uri="{FF2B5EF4-FFF2-40B4-BE49-F238E27FC236}">
                <a16:creationId xmlns:a16="http://schemas.microsoft.com/office/drawing/2014/main" id="{FDCCB60B-887F-8F62-3C51-77268F2233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1336" y="12341995"/>
            <a:ext cx="6545762" cy="8711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4C07A3-DD78-3189-CAE9-558631C78B6F}"/>
              </a:ext>
            </a:extLst>
          </p:cNvPr>
          <p:cNvSpPr txBox="1"/>
          <p:nvPr/>
        </p:nvSpPr>
        <p:spPr>
          <a:xfrm>
            <a:off x="764367" y="12341995"/>
            <a:ext cx="92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A)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F2AE46-368D-BDD1-B627-C886E2D0F30E}"/>
              </a:ext>
            </a:extLst>
          </p:cNvPr>
          <p:cNvSpPr txBox="1"/>
          <p:nvPr/>
        </p:nvSpPr>
        <p:spPr>
          <a:xfrm>
            <a:off x="9771776" y="12341995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B)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BBA3F-6EE8-82DE-BC9C-D5D53B58715A}"/>
              </a:ext>
            </a:extLst>
          </p:cNvPr>
          <p:cNvSpPr txBox="1"/>
          <p:nvPr/>
        </p:nvSpPr>
        <p:spPr>
          <a:xfrm>
            <a:off x="17580942" y="12341995"/>
            <a:ext cx="872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C)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C12825-3BD5-C2E4-6684-05FA77076CC5}"/>
              </a:ext>
            </a:extLst>
          </p:cNvPr>
          <p:cNvSpPr txBox="1"/>
          <p:nvPr/>
        </p:nvSpPr>
        <p:spPr>
          <a:xfrm>
            <a:off x="791593" y="21633428"/>
            <a:ext cx="950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8B6CFD-2090-5227-781F-1E5EEA9BCAC7}"/>
              </a:ext>
            </a:extLst>
          </p:cNvPr>
          <p:cNvSpPr txBox="1"/>
          <p:nvPr/>
        </p:nvSpPr>
        <p:spPr>
          <a:xfrm>
            <a:off x="13895037" y="21446017"/>
            <a:ext cx="808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5E2B0-ABF0-03B9-9D10-545DA809651C}"/>
              </a:ext>
            </a:extLst>
          </p:cNvPr>
          <p:cNvSpPr/>
          <p:nvPr/>
        </p:nvSpPr>
        <p:spPr>
          <a:xfrm>
            <a:off x="575388" y="28708390"/>
            <a:ext cx="10635951" cy="11756916"/>
          </a:xfrm>
          <a:prstGeom prst="rect">
            <a:avLst/>
          </a:prstGeom>
          <a:solidFill>
            <a:srgbClr val="FCE598"/>
          </a:solidFill>
          <a:ln w="127000">
            <a:solidFill>
              <a:srgbClr val="7F601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DF086-8C96-6225-A6DE-C99ECD9C66E6}"/>
              </a:ext>
            </a:extLst>
          </p:cNvPr>
          <p:cNvSpPr txBox="1"/>
          <p:nvPr/>
        </p:nvSpPr>
        <p:spPr>
          <a:xfrm>
            <a:off x="3965506" y="28821810"/>
            <a:ext cx="378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C50E54-5479-7191-0B7E-F9A12E62D142}"/>
              </a:ext>
            </a:extLst>
          </p:cNvPr>
          <p:cNvSpPr txBox="1"/>
          <p:nvPr/>
        </p:nvSpPr>
        <p:spPr>
          <a:xfrm>
            <a:off x="684605" y="29743097"/>
            <a:ext cx="1031677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The proformas above from a variety of NHS trusts follow a similar structure and may have been made using the guidelines which set out best practice guidelines released from NICE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and the BSPGHAN </a:t>
            </a:r>
            <a:r>
              <a:rPr lang="en-US" sz="3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Proformas A, B and D provide a clear flow chart for the identification of neonates with jaundice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Proformas A and C cover a thorough history but are for use in the community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E gives lists of investigations to consider but has not followed a proforma format which would help with documentation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Proforma A matched the requirements of the department, including a flow chart proforma and use of criteria set out by the BSPGHAN for the history and investigations to consider, in addition to actions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Proforma A was used as a template for the new proforma, but alterations were made to make it relevant for use in hospital and to work in a system with no junior doctors, as is the case in the PEH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The proforma will provide staff with a tool to rapidly extract pertinent points in the history and document this easily, in addition to providing a clear pathway for investigation and management of prolonged jaundice</a:t>
            </a:r>
          </a:p>
          <a:p>
            <a:pPr marL="571500" indent="-571500" algn="just">
              <a:buFont typeface="Wingdings" pitchFamily="2" charset="2"/>
              <a:buChar char="§"/>
            </a:pP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Picture 49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6C93E61-E274-C203-633E-615FD68DE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6185" y="28708390"/>
            <a:ext cx="8528306" cy="1081331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53" name="Picture 52" descr="A picture containing text, screenshot, parallel, number&#10;&#10;Description automatically generated">
            <a:extLst>
              <a:ext uri="{FF2B5EF4-FFF2-40B4-BE49-F238E27FC236}">
                <a16:creationId xmlns:a16="http://schemas.microsoft.com/office/drawing/2014/main" id="{40973976-3D51-BE29-349B-9E2118CEE2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80819" y="28708389"/>
            <a:ext cx="9361856" cy="1175691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D3E13A7-DF17-A47B-75BC-7FF160F6FFCB}"/>
              </a:ext>
            </a:extLst>
          </p:cNvPr>
          <p:cNvSpPr txBox="1"/>
          <p:nvPr/>
        </p:nvSpPr>
        <p:spPr>
          <a:xfrm>
            <a:off x="21176185" y="39739810"/>
            <a:ext cx="8523640" cy="830997"/>
          </a:xfrm>
          <a:prstGeom prst="rect">
            <a:avLst/>
          </a:prstGeom>
          <a:solidFill>
            <a:srgbClr val="FCE598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Figure 2: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New prolonged jaundice proforma made for the Paediatric department at the PEH, pages 1 and 2 of 2.</a:t>
            </a:r>
            <a:endParaRPr lang="en-GB" sz="2400" i="1" dirty="0"/>
          </a:p>
        </p:txBody>
      </p:sp>
      <p:pic>
        <p:nvPicPr>
          <p:cNvPr id="56" name="Picture 55" descr="A picture containing text, screenshot, font, algebra&#10;&#10;Description automatically generated">
            <a:extLst>
              <a:ext uri="{FF2B5EF4-FFF2-40B4-BE49-F238E27FC236}">
                <a16:creationId xmlns:a16="http://schemas.microsoft.com/office/drawing/2014/main" id="{ADC88089-8767-03EB-EF83-4ABE97BB91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71620" y="21446017"/>
            <a:ext cx="7787058" cy="4717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1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12040</TotalTime>
  <Words>685</Words>
  <Application>Microsoft Macintosh PowerPoint</Application>
  <PresentationFormat>Custom</PresentationFormat>
  <Paragraphs>39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Clough, Rebecca H.</dc:creator>
  <cp:lastModifiedBy>Clough, Rebecca (Dr.)</cp:lastModifiedBy>
  <cp:revision>58</cp:revision>
  <cp:lastPrinted>2022-08-09T16:24:51Z</cp:lastPrinted>
  <dcterms:created xsi:type="dcterms:W3CDTF">2022-07-28T12:34:14Z</dcterms:created>
  <dcterms:modified xsi:type="dcterms:W3CDTF">2023-09-27T20:37:31Z</dcterms:modified>
</cp:coreProperties>
</file>