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60" r:id="rId2"/>
  </p:sldIdLst>
  <p:sldSz cx="30275213" cy="42803763"/>
  <p:notesSz cx="6858000" cy="9144000"/>
  <p:defaultTextStyle>
    <a:defPPr>
      <a:defRPr lang="en-US"/>
    </a:defPPr>
    <a:lvl1pPr marL="0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1pPr>
    <a:lvl2pPr marL="1753697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2pPr>
    <a:lvl3pPr marL="3507394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3pPr>
    <a:lvl4pPr marL="5261094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4pPr>
    <a:lvl5pPr marL="7014791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5pPr>
    <a:lvl6pPr marL="8768488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6pPr>
    <a:lvl7pPr marL="10522184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7pPr>
    <a:lvl8pPr marL="12275881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8pPr>
    <a:lvl9pPr marL="14029581" algn="l" defTabSz="3507394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2579"/>
    <a:srgbClr val="FF32A9"/>
    <a:srgbClr val="FFA900"/>
    <a:srgbClr val="D7ACD6"/>
    <a:srgbClr val="E2C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5"/>
    <p:restoredTop sz="96405"/>
  </p:normalViewPr>
  <p:slideViewPr>
    <p:cSldViewPr snapToGrid="0" snapToObjects="1">
      <p:cViewPr>
        <p:scale>
          <a:sx n="28" d="100"/>
          <a:sy n="28" d="100"/>
        </p:scale>
        <p:origin x="30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7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0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2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0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5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047C2-5858-1B41-9ADF-39A22EC21AEC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E6FB-B0CE-5746-B126-1B3041FC1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2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F3328FDE-7C0A-1749-BFC1-4899645D8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69943"/>
              </p:ext>
            </p:extLst>
          </p:nvPr>
        </p:nvGraphicFramePr>
        <p:xfrm>
          <a:off x="752" y="21011254"/>
          <a:ext cx="30273696" cy="13854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6897">
                  <a:extLst>
                    <a:ext uri="{9D8B030D-6E8A-4147-A177-3AD203B41FA5}">
                      <a16:colId xmlns:a16="http://schemas.microsoft.com/office/drawing/2014/main" val="3209579427"/>
                    </a:ext>
                  </a:extLst>
                </a:gridCol>
                <a:gridCol w="5291689">
                  <a:extLst>
                    <a:ext uri="{9D8B030D-6E8A-4147-A177-3AD203B41FA5}">
                      <a16:colId xmlns:a16="http://schemas.microsoft.com/office/drawing/2014/main" val="4128283521"/>
                    </a:ext>
                  </a:extLst>
                </a:gridCol>
                <a:gridCol w="4915881">
                  <a:extLst>
                    <a:ext uri="{9D8B030D-6E8A-4147-A177-3AD203B41FA5}">
                      <a16:colId xmlns:a16="http://schemas.microsoft.com/office/drawing/2014/main" val="2770916185"/>
                    </a:ext>
                  </a:extLst>
                </a:gridCol>
                <a:gridCol w="7279288">
                  <a:extLst>
                    <a:ext uri="{9D8B030D-6E8A-4147-A177-3AD203B41FA5}">
                      <a16:colId xmlns:a16="http://schemas.microsoft.com/office/drawing/2014/main" val="2298053098"/>
                    </a:ext>
                  </a:extLst>
                </a:gridCol>
                <a:gridCol w="5716444">
                  <a:extLst>
                    <a:ext uri="{9D8B030D-6E8A-4147-A177-3AD203B41FA5}">
                      <a16:colId xmlns:a16="http://schemas.microsoft.com/office/drawing/2014/main" val="2686408665"/>
                    </a:ext>
                  </a:extLst>
                </a:gridCol>
                <a:gridCol w="5603497">
                  <a:extLst>
                    <a:ext uri="{9D8B030D-6E8A-4147-A177-3AD203B41FA5}">
                      <a16:colId xmlns:a16="http://schemas.microsoft.com/office/drawing/2014/main" val="2457867181"/>
                    </a:ext>
                  </a:extLst>
                </a:gridCol>
              </a:tblGrid>
              <a:tr h="9206081">
                <a:tc rowSpan="2">
                  <a:txBody>
                    <a:bodyPr/>
                    <a:lstStyle/>
                    <a:p>
                      <a:pPr algn="ctr"/>
                      <a:r>
                        <a:rPr lang="en-US" sz="5700" b="1" dirty="0">
                          <a:solidFill>
                            <a:schemeClr val="bg1"/>
                          </a:solidFill>
                          <a:latin typeface="Arial Rounded MT Bold" panose="020F0704030504030204" pitchFamily="34" charset="77"/>
                        </a:rPr>
                        <a:t>Results</a:t>
                      </a:r>
                    </a:p>
                  </a:txBody>
                  <a:tcPr marL="288335" marR="288335" marT="0" marB="144168" vert="vert270">
                    <a:solidFill>
                      <a:srgbClr val="7030A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7200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7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335" marR="288335" marT="0" marB="144168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137"/>
                  </a:ext>
                </a:extLst>
              </a:tr>
              <a:tr h="4648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  <a:p>
                      <a:pPr algn="ctr"/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11000" dirty="0">
                          <a:solidFill>
                            <a:srgbClr val="7030A0"/>
                          </a:solidFill>
                        </a:rPr>
                        <a:t>8968</a:t>
                      </a:r>
                    </a:p>
                    <a:p>
                      <a:pPr algn="ctr"/>
                      <a:r>
                        <a:rPr lang="en-US" sz="4700" dirty="0"/>
                        <a:t>Total views</a:t>
                      </a:r>
                      <a:endParaRPr lang="en-GB" sz="47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335" marR="288335" marT="0" marB="227036">
                    <a:solidFill>
                      <a:srgbClr val="7030A0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93%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 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feedback</a:t>
                      </a:r>
                    </a:p>
                  </a:txBody>
                  <a:tcPr marL="288335" marR="288335" marT="0" marB="227036">
                    <a:solidFill>
                      <a:srgbClr val="7030A0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feedback for 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Somerset FT 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represented by Paediatrics</a:t>
                      </a:r>
                    </a:p>
                  </a:txBody>
                  <a:tcPr marL="288335" marR="288335" marT="0" marB="227036">
                    <a:solidFill>
                      <a:srgbClr val="7030A0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8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Included 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 specialty feedback</a:t>
                      </a:r>
                    </a:p>
                  </a:txBody>
                  <a:tcPr marL="288335" marR="288335" marT="0" marB="227036">
                    <a:solidFill>
                      <a:srgbClr val="7030A0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500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GB" sz="1100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responding </a:t>
                      </a:r>
                    </a:p>
                    <a:p>
                      <a:pPr marL="0" marR="0" lvl="0" indent="0" algn="ctr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7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288335" marR="288335" marT="0" marB="227036">
                    <a:solidFill>
                      <a:srgbClr val="7030A0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3184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B0408EF-9EA9-C74D-A1E9-50FFE1D5A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355261"/>
              </p:ext>
            </p:extLst>
          </p:nvPr>
        </p:nvGraphicFramePr>
        <p:xfrm>
          <a:off x="-8762" y="16952359"/>
          <a:ext cx="30310917" cy="3606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8700">
                  <a:extLst>
                    <a:ext uri="{9D8B030D-6E8A-4147-A177-3AD203B41FA5}">
                      <a16:colId xmlns:a16="http://schemas.microsoft.com/office/drawing/2014/main" val="3209579427"/>
                    </a:ext>
                  </a:extLst>
                </a:gridCol>
                <a:gridCol w="28842217">
                  <a:extLst>
                    <a:ext uri="{9D8B030D-6E8A-4147-A177-3AD203B41FA5}">
                      <a16:colId xmlns:a16="http://schemas.microsoft.com/office/drawing/2014/main" val="4128283521"/>
                    </a:ext>
                  </a:extLst>
                </a:gridCol>
              </a:tblGrid>
              <a:tr h="3606535">
                <a:tc>
                  <a:txBody>
                    <a:bodyPr/>
                    <a:lstStyle/>
                    <a:p>
                      <a:pPr algn="ctr"/>
                      <a:r>
                        <a:rPr lang="en-US" sz="5700" b="1" dirty="0">
                          <a:solidFill>
                            <a:schemeClr val="bg1"/>
                          </a:solidFill>
                          <a:latin typeface="Arial Rounded MT Bold" panose="020F0704030504030204" pitchFamily="34" charset="77"/>
                        </a:rPr>
                        <a:t>Methods</a:t>
                      </a:r>
                    </a:p>
                  </a:txBody>
                  <a:tcPr marL="288335" marR="288335" marT="144168" marB="144168" vert="vert270">
                    <a:solidFill>
                      <a:srgbClr val="D82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00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7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335" marR="288335" marT="144168" marB="144168">
                    <a:solidFill>
                      <a:srgbClr val="7030A0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813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3C66A7F-0EB6-974B-B6C1-E4B21192DB2C}"/>
              </a:ext>
            </a:extLst>
          </p:cNvPr>
          <p:cNvSpPr txBox="1">
            <a:spLocks/>
          </p:cNvSpPr>
          <p:nvPr/>
        </p:nvSpPr>
        <p:spPr>
          <a:xfrm>
            <a:off x="0" y="7217988"/>
            <a:ext cx="30275213" cy="5303583"/>
          </a:xfrm>
          <a:prstGeom prst="rect">
            <a:avLst/>
          </a:prstGeom>
          <a:solidFill>
            <a:srgbClr val="7030A0"/>
          </a:solidFill>
        </p:spPr>
        <p:txBody>
          <a:bodyPr vert="horz" lIns="288335" tIns="144168" rIns="288335" bIns="144168" rtlCol="0" anchor="ctr">
            <a:noAutofit/>
          </a:bodyPr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0091" b="1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How a Paediatric Unit helped Monkey in his</a:t>
            </a:r>
          </a:p>
          <a:p>
            <a:pPr algn="ctr">
              <a:lnSpc>
                <a:spcPct val="100000"/>
              </a:lnSpc>
            </a:pPr>
            <a:r>
              <a:rPr lang="en-US" sz="10091" b="1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Quest for Patient &amp; Family Feedback</a:t>
            </a:r>
          </a:p>
          <a:p>
            <a:pPr algn="ctr">
              <a:lnSpc>
                <a:spcPct val="150000"/>
              </a:lnSpc>
            </a:pPr>
            <a:r>
              <a:rPr lang="en-US" sz="3784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 </a:t>
            </a:r>
            <a:r>
              <a:rPr lang="en-US" sz="3784" b="1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Holly Mincher (</a:t>
            </a:r>
            <a:r>
              <a:rPr lang="en-US" sz="3784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ST4 Paediatric Trainee</a:t>
            </a:r>
            <a:r>
              <a:rPr lang="en-US" sz="3784" b="1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)  &amp; Dr Gita Modgil </a:t>
            </a:r>
            <a:r>
              <a:rPr lang="en-US" sz="3784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(Consultant Paediatrician)</a:t>
            </a:r>
            <a:endParaRPr lang="en-US" sz="3784" dirty="0">
              <a:latin typeface="Arial Rounded MT Bold" panose="020F070403050403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D7D6-0B39-BD44-942D-C8EA2215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2" y="-10238"/>
            <a:ext cx="30275213" cy="723394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CC4B0A7-B2DA-A649-A1BD-74020A2CE963}"/>
              </a:ext>
            </a:extLst>
          </p:cNvPr>
          <p:cNvGrpSpPr/>
          <p:nvPr/>
        </p:nvGrpSpPr>
        <p:grpSpPr>
          <a:xfrm>
            <a:off x="16582554" y="17257459"/>
            <a:ext cx="3079572" cy="2875376"/>
            <a:chOff x="3955597" y="4852958"/>
            <a:chExt cx="1500277" cy="13630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976BC2-D140-134A-8422-B25D951C9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3966">
              <a:off x="3955597" y="4852958"/>
              <a:ext cx="970667" cy="136305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0B5EB2-BC74-674E-B766-2007A537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9212">
              <a:off x="4761334" y="5074656"/>
              <a:ext cx="694540" cy="98666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63C655-D1E5-F440-ADF4-40B8AB154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8876" y="18021018"/>
            <a:ext cx="2372157" cy="2284944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FB8D228-DF38-BD44-92A1-D69B05553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91828"/>
              </p:ext>
            </p:extLst>
          </p:nvPr>
        </p:nvGraphicFramePr>
        <p:xfrm>
          <a:off x="-8758" y="12959985"/>
          <a:ext cx="30275209" cy="3467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6972">
                  <a:extLst>
                    <a:ext uri="{9D8B030D-6E8A-4147-A177-3AD203B41FA5}">
                      <a16:colId xmlns:a16="http://schemas.microsoft.com/office/drawing/2014/main" val="3209579427"/>
                    </a:ext>
                  </a:extLst>
                </a:gridCol>
                <a:gridCol w="28808237">
                  <a:extLst>
                    <a:ext uri="{9D8B030D-6E8A-4147-A177-3AD203B41FA5}">
                      <a16:colId xmlns:a16="http://schemas.microsoft.com/office/drawing/2014/main" val="4128283521"/>
                    </a:ext>
                  </a:extLst>
                </a:gridCol>
              </a:tblGrid>
              <a:tr h="3467904">
                <a:tc>
                  <a:txBody>
                    <a:bodyPr/>
                    <a:lstStyle/>
                    <a:p>
                      <a:pPr algn="ctr"/>
                      <a:r>
                        <a:rPr lang="en-US" sz="5700" b="1" dirty="0">
                          <a:solidFill>
                            <a:schemeClr val="bg1"/>
                          </a:solidFill>
                        </a:rPr>
                        <a:t>Objectives</a:t>
                      </a:r>
                    </a:p>
                  </a:txBody>
                  <a:tcPr marL="288335" marR="288335" marT="144168" marB="144168" vert="vert27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00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1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Understanding patient and family experience is hugely valuable to drive healthcare improvements. </a:t>
                      </a:r>
                      <a:r>
                        <a:rPr lang="en-GB" sz="4100" b="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Care Opinion, </a:t>
                      </a:r>
                      <a:r>
                        <a:rPr lang="en-GB" sz="41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a national open non-profit organisation, provides an online platform for patients to share their experiences of healthcare services.</a:t>
                      </a:r>
                      <a:r>
                        <a:rPr lang="en-GB" sz="4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  We explored the impacts Care Opinion had on our Paediatric Department.</a:t>
                      </a:r>
                      <a:endParaRPr lang="en-GB" sz="41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</a:txBody>
                  <a:tcPr marL="288335" marR="288335" marT="144168" marB="1441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13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68DEE56-7CEC-2B48-9F71-398DA6748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211388"/>
              </p:ext>
            </p:extLst>
          </p:nvPr>
        </p:nvGraphicFramePr>
        <p:xfrm>
          <a:off x="0" y="35381735"/>
          <a:ext cx="30312433" cy="7390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515">
                  <a:extLst>
                    <a:ext uri="{9D8B030D-6E8A-4147-A177-3AD203B41FA5}">
                      <a16:colId xmlns:a16="http://schemas.microsoft.com/office/drawing/2014/main" val="3209579427"/>
                    </a:ext>
                  </a:extLst>
                </a:gridCol>
                <a:gridCol w="14435192">
                  <a:extLst>
                    <a:ext uri="{9D8B030D-6E8A-4147-A177-3AD203B41FA5}">
                      <a16:colId xmlns:a16="http://schemas.microsoft.com/office/drawing/2014/main" val="4128283521"/>
                    </a:ext>
                  </a:extLst>
                </a:gridCol>
                <a:gridCol w="1534818">
                  <a:extLst>
                    <a:ext uri="{9D8B030D-6E8A-4147-A177-3AD203B41FA5}">
                      <a16:colId xmlns:a16="http://schemas.microsoft.com/office/drawing/2014/main" val="118837006"/>
                    </a:ext>
                  </a:extLst>
                </a:gridCol>
                <a:gridCol w="12897908">
                  <a:extLst>
                    <a:ext uri="{9D8B030D-6E8A-4147-A177-3AD203B41FA5}">
                      <a16:colId xmlns:a16="http://schemas.microsoft.com/office/drawing/2014/main" val="1957764837"/>
                    </a:ext>
                  </a:extLst>
                </a:gridCol>
              </a:tblGrid>
              <a:tr h="6297709">
                <a:tc>
                  <a:txBody>
                    <a:bodyPr/>
                    <a:lstStyle/>
                    <a:p>
                      <a:pPr algn="ctr"/>
                      <a:r>
                        <a:rPr lang="en-US" sz="5700" b="1" dirty="0">
                          <a:solidFill>
                            <a:schemeClr val="bg1"/>
                          </a:solidFill>
                          <a:latin typeface="Arial Rounded MT Bold" panose="020F0704030504030204" pitchFamily="34" charset="77"/>
                        </a:rPr>
                        <a:t>Conclusion</a:t>
                      </a:r>
                    </a:p>
                  </a:txBody>
                  <a:tcPr marL="288335" marR="288335" marT="144168" marB="144168" vert="vert270">
                    <a:solidFill>
                      <a:srgbClr val="D8257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Significant improvement in frequency in feedback responses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44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3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Majority of patient feedback was positive - the platform allowed prompt acknowledgment and improvements to be made in real-time. 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44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3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Positive impacts went beyond patient care, inc. boosting staff morale and improving cross speciality working relationships.</a:t>
                      </a:r>
                    </a:p>
                  </a:txBody>
                  <a:tcPr marL="288335" marR="288335" marT="144168" marB="144168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GB" sz="5700" b="1" kern="120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Shared learning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+mj-lt"/>
                        <a:buNone/>
                      </a:pPr>
                      <a:endParaRPr lang="en-GB" sz="7600" b="1" kern="1200" dirty="0">
                        <a:solidFill>
                          <a:schemeClr val="bg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</a:txBody>
                  <a:tcPr marL="0" marR="0" marT="113518" marB="144168" vert="vert2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Strategies to establish and maintain a culture of obtaining feedback </a:t>
                      </a: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44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3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Use of promotional strategies to increase patient and family feedback</a:t>
                      </a: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44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300" kern="12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77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720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4400" kern="12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What is important to patients and families when admitted to a paediatric unit and how this is shared to improve patient care.</a:t>
                      </a:r>
                    </a:p>
                  </a:txBody>
                  <a:tcPr marL="288335" marR="288335" marT="144168" marB="14416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137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C3337D06-85DA-4848-BA5D-E1DA03823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87" y="369519"/>
            <a:ext cx="2730760" cy="10557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B2E327E-F886-2040-B4D0-4D4BFFD5BC6A}"/>
              </a:ext>
            </a:extLst>
          </p:cNvPr>
          <p:cNvGrpSpPr/>
          <p:nvPr/>
        </p:nvGrpSpPr>
        <p:grpSpPr>
          <a:xfrm>
            <a:off x="1692825" y="21180988"/>
            <a:ext cx="8149491" cy="4924222"/>
            <a:chOff x="2253120" y="6098105"/>
            <a:chExt cx="2835807" cy="190367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22F5A8-4355-114C-90C8-5589C774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7332" y="6458279"/>
              <a:ext cx="2821595" cy="1543499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9011A9-9D6E-324B-A9FB-97DE0FC929AF}"/>
                </a:ext>
              </a:extLst>
            </p:cNvPr>
            <p:cNvSpPr txBox="1"/>
            <p:nvPr/>
          </p:nvSpPr>
          <p:spPr>
            <a:xfrm>
              <a:off x="2253120" y="6098105"/>
              <a:ext cx="2833344" cy="33583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45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WHAT’S GOOD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A8D8F9-3611-2C43-B581-C58FA8082A17}"/>
              </a:ext>
            </a:extLst>
          </p:cNvPr>
          <p:cNvGrpSpPr/>
          <p:nvPr/>
        </p:nvGrpSpPr>
        <p:grpSpPr>
          <a:xfrm>
            <a:off x="21811496" y="21205989"/>
            <a:ext cx="8115590" cy="5044752"/>
            <a:chOff x="6611949" y="6225843"/>
            <a:chExt cx="2791874" cy="20403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4B8CF2-B1FF-724C-876D-F33620ADA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1949" y="6671209"/>
              <a:ext cx="2791874" cy="1595009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D53EA0A-341D-F049-9E1C-EE27948EF80A}"/>
                </a:ext>
              </a:extLst>
            </p:cNvPr>
            <p:cNvSpPr txBox="1"/>
            <p:nvPr/>
          </p:nvSpPr>
          <p:spPr>
            <a:xfrm>
              <a:off x="6616730" y="6225843"/>
              <a:ext cx="2787093" cy="35135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45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HOW WE CAN IMPROVE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E9572BA-E284-7243-B171-3928935B90EE}"/>
              </a:ext>
            </a:extLst>
          </p:cNvPr>
          <p:cNvGrpSpPr/>
          <p:nvPr/>
        </p:nvGrpSpPr>
        <p:grpSpPr>
          <a:xfrm>
            <a:off x="10225406" y="22531512"/>
            <a:ext cx="11155176" cy="7554954"/>
            <a:chOff x="3327242" y="6301976"/>
            <a:chExt cx="3376076" cy="19863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39FA10-D873-1C4F-A8D5-4EEC1034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7242" y="6301976"/>
              <a:ext cx="3376076" cy="1986322"/>
            </a:xfrm>
            <a:prstGeom prst="rect">
              <a:avLst/>
            </a:prstGeom>
            <a:ln>
              <a:noFill/>
              <a:prstDash val="solid"/>
            </a:ln>
          </p:spPr>
        </p:pic>
        <p:sp>
          <p:nvSpPr>
            <p:cNvPr id="59" name="Right Bracket 58">
              <a:extLst>
                <a:ext uri="{FF2B5EF4-FFF2-40B4-BE49-F238E27FC236}">
                  <a16:creationId xmlns:a16="http://schemas.microsoft.com/office/drawing/2014/main" id="{1FAE732E-5AEF-1241-BBEC-13FE065180B0}"/>
                </a:ext>
              </a:extLst>
            </p:cNvPr>
            <p:cNvSpPr/>
            <p:nvPr/>
          </p:nvSpPr>
          <p:spPr>
            <a:xfrm rot="5400000">
              <a:off x="5626960" y="7177791"/>
              <a:ext cx="66073" cy="1274961"/>
            </a:xfrm>
            <a:prstGeom prst="rightBracket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876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BC0F9D6-80F8-574B-AA23-1432EECB169D}"/>
                </a:ext>
              </a:extLst>
            </p:cNvPr>
            <p:cNvSpPr txBox="1"/>
            <p:nvPr/>
          </p:nvSpPr>
          <p:spPr>
            <a:xfrm>
              <a:off x="5024953" y="7926446"/>
              <a:ext cx="1327904" cy="12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3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Relaunch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88BF85D-C9AC-1045-909F-F66F303AEEEC}"/>
              </a:ext>
            </a:extLst>
          </p:cNvPr>
          <p:cNvSpPr txBox="1"/>
          <p:nvPr/>
        </p:nvSpPr>
        <p:spPr>
          <a:xfrm>
            <a:off x="21822723" y="26179267"/>
            <a:ext cx="8115587" cy="86869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45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SHARING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C0C1AF9-F6DF-F944-8E4C-99613057B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3491" y="27886278"/>
            <a:ext cx="1448989" cy="1877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8AF0E63-100A-8A4A-8E9A-631F5273C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047" y="27860914"/>
            <a:ext cx="2592263" cy="222555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A6F8F1B-986F-5547-84BA-BDAE9978A40F}"/>
              </a:ext>
            </a:extLst>
          </p:cNvPr>
          <p:cNvSpPr txBox="1"/>
          <p:nvPr/>
        </p:nvSpPr>
        <p:spPr>
          <a:xfrm>
            <a:off x="1691019" y="26173983"/>
            <a:ext cx="8142415" cy="868699"/>
          </a:xfrm>
          <a:prstGeom prst="rect">
            <a:avLst/>
          </a:prstGeom>
          <a:solidFill>
            <a:srgbClr val="D82579"/>
          </a:solidFill>
          <a:ln>
            <a:solidFill>
              <a:srgbClr val="D825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45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IMPROVEMENTS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F24337-B130-6244-BF77-C4AE583BD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577551" y="17471262"/>
            <a:ext cx="1874634" cy="1416138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49BF3C-A1D2-2F41-B969-B2FB7B119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80902" y="18233663"/>
            <a:ext cx="2670848" cy="16612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FCC774-B02E-9E43-94F0-79D5490658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75" y="27717382"/>
            <a:ext cx="2897162" cy="1965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EC200-3A36-2A48-A3E8-84695D693EFC}"/>
              </a:ext>
            </a:extLst>
          </p:cNvPr>
          <p:cNvSpPr txBox="1"/>
          <p:nvPr/>
        </p:nvSpPr>
        <p:spPr>
          <a:xfrm rot="710828">
            <a:off x="25704805" y="27604050"/>
            <a:ext cx="3831943" cy="2081980"/>
          </a:xfrm>
          <a:prstGeom prst="rect">
            <a:avLst/>
          </a:prstGeom>
          <a:solidFill>
            <a:srgbClr val="FF32A9">
              <a:alpha val="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15" b="1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Certificates </a:t>
            </a:r>
          </a:p>
          <a:p>
            <a:pPr algn="ctr"/>
            <a:r>
              <a:rPr lang="en-US" sz="4415" b="1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4099" b="1" i="1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Recognition &amp; thanks</a:t>
            </a:r>
          </a:p>
        </p:txBody>
      </p:sp>
      <p:pic>
        <p:nvPicPr>
          <p:cNvPr id="42" name="Content Placeholder 5">
            <a:extLst>
              <a:ext uri="{FF2B5EF4-FFF2-40B4-BE49-F238E27FC236}">
                <a16:creationId xmlns:a16="http://schemas.microsoft.com/office/drawing/2014/main" id="{FD0ABC2F-EC2E-EC42-A31D-BA0C24200D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85709">
            <a:off x="2889704" y="18583065"/>
            <a:ext cx="2143999" cy="1520496"/>
          </a:xfrm>
          <a:prstGeom prst="rect">
            <a:avLst/>
          </a:prstGeom>
          <a:ln w="9525">
            <a:solidFill>
              <a:srgbClr val="7030A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747C31-0FCA-E34C-8D96-E2D868A35AD5}"/>
              </a:ext>
            </a:extLst>
          </p:cNvPr>
          <p:cNvSpPr txBox="1"/>
          <p:nvPr/>
        </p:nvSpPr>
        <p:spPr>
          <a:xfrm>
            <a:off x="20104060" y="18566522"/>
            <a:ext cx="1114815" cy="13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3" dirty="0">
                <a:solidFill>
                  <a:srgbClr val="D82579"/>
                </a:solidFill>
                <a:latin typeface="Arial Rounded MT Bold" panose="020F0704030504030204" pitchFamily="34" charset="77"/>
              </a:rPr>
              <a:t>+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0171A215-4C18-F447-A518-83BDDC4DB621}"/>
              </a:ext>
            </a:extLst>
          </p:cNvPr>
          <p:cNvSpPr/>
          <p:nvPr/>
        </p:nvSpPr>
        <p:spPr>
          <a:xfrm>
            <a:off x="14784714" y="19110165"/>
            <a:ext cx="1363684" cy="567933"/>
          </a:xfrm>
          <a:prstGeom prst="rightArrow">
            <a:avLst/>
          </a:prstGeom>
          <a:solidFill>
            <a:srgbClr val="D8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76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EEE94D-F11E-954A-BF03-828BA74523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091" y="17866031"/>
            <a:ext cx="2319829" cy="2319829"/>
          </a:xfrm>
          <a:prstGeom prst="rect">
            <a:avLst/>
          </a:prstGeom>
        </p:spPr>
      </p:pic>
      <p:sp>
        <p:nvSpPr>
          <p:cNvPr id="49" name="Right Arrow 48">
            <a:extLst>
              <a:ext uri="{FF2B5EF4-FFF2-40B4-BE49-F238E27FC236}">
                <a16:creationId xmlns:a16="http://schemas.microsoft.com/office/drawing/2014/main" id="{B82766B7-F144-C940-80C4-D514F7851A47}"/>
              </a:ext>
            </a:extLst>
          </p:cNvPr>
          <p:cNvSpPr/>
          <p:nvPr/>
        </p:nvSpPr>
        <p:spPr>
          <a:xfrm>
            <a:off x="10085844" y="19071834"/>
            <a:ext cx="1363684" cy="567933"/>
          </a:xfrm>
          <a:prstGeom prst="rightArrow">
            <a:avLst/>
          </a:prstGeom>
          <a:solidFill>
            <a:srgbClr val="D8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7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104F3-CDC6-8B44-A4B6-2189371C857E}"/>
              </a:ext>
            </a:extLst>
          </p:cNvPr>
          <p:cNvSpPr txBox="1"/>
          <p:nvPr/>
        </p:nvSpPr>
        <p:spPr>
          <a:xfrm>
            <a:off x="3586042" y="17031970"/>
            <a:ext cx="3880214" cy="77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15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Staff Survey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549327-1BD8-8141-9240-26DD0A644906}"/>
              </a:ext>
            </a:extLst>
          </p:cNvPr>
          <p:cNvSpPr txBox="1"/>
          <p:nvPr/>
        </p:nvSpPr>
        <p:spPr>
          <a:xfrm>
            <a:off x="11090892" y="17015552"/>
            <a:ext cx="4310323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30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Intervention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1F3BAF6C-AA4D-0140-BFA0-EA9AE0777AA9}"/>
              </a:ext>
            </a:extLst>
          </p:cNvPr>
          <p:cNvSpPr/>
          <p:nvPr/>
        </p:nvSpPr>
        <p:spPr>
          <a:xfrm>
            <a:off x="5554763" y="19055916"/>
            <a:ext cx="1363684" cy="567933"/>
          </a:xfrm>
          <a:prstGeom prst="rightArrow">
            <a:avLst/>
          </a:prstGeom>
          <a:solidFill>
            <a:srgbClr val="D8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7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DD3DDC-9E8E-684C-8B11-6FAEFACDC4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28332" y="17637136"/>
            <a:ext cx="2294593" cy="229459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2BFBB94-A4FF-3246-9259-025B10CF74E5}"/>
              </a:ext>
            </a:extLst>
          </p:cNvPr>
          <p:cNvSpPr txBox="1"/>
          <p:nvPr/>
        </p:nvSpPr>
        <p:spPr>
          <a:xfrm>
            <a:off x="23310453" y="17025868"/>
            <a:ext cx="4310323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30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Expansion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8A43DC-135E-E249-A51A-47010F5D1190}"/>
              </a:ext>
            </a:extLst>
          </p:cNvPr>
          <p:cNvSpPr txBox="1"/>
          <p:nvPr/>
        </p:nvSpPr>
        <p:spPr>
          <a:xfrm>
            <a:off x="27325962" y="17925855"/>
            <a:ext cx="4310323" cy="6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84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cOPD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59CE24-65E6-5F45-B2BD-8C3831622BE4}"/>
              </a:ext>
            </a:extLst>
          </p:cNvPr>
          <p:cNvSpPr txBox="1"/>
          <p:nvPr/>
        </p:nvSpPr>
        <p:spPr>
          <a:xfrm>
            <a:off x="27151739" y="19151416"/>
            <a:ext cx="4310323" cy="6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84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PAU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6A8B63-DF76-6D46-832B-159C05AF1E05}"/>
              </a:ext>
            </a:extLst>
          </p:cNvPr>
          <p:cNvSpPr txBox="1"/>
          <p:nvPr/>
        </p:nvSpPr>
        <p:spPr>
          <a:xfrm>
            <a:off x="26567419" y="19919186"/>
            <a:ext cx="4310323" cy="6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84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Acorn Wd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067961-25AD-854D-B5B2-76C11268E553}"/>
              </a:ext>
            </a:extLst>
          </p:cNvPr>
          <p:cNvSpPr txBox="1"/>
          <p:nvPr/>
        </p:nvSpPr>
        <p:spPr>
          <a:xfrm>
            <a:off x="26322682" y="17042609"/>
            <a:ext cx="4310323" cy="6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84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Oak Wd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41A05B12-88B0-E140-9FEC-1929175DEE1E}"/>
              </a:ext>
            </a:extLst>
          </p:cNvPr>
          <p:cNvSpPr/>
          <p:nvPr/>
        </p:nvSpPr>
        <p:spPr>
          <a:xfrm>
            <a:off x="24589061" y="18883950"/>
            <a:ext cx="1363684" cy="567933"/>
          </a:xfrm>
          <a:prstGeom prst="rightArrow">
            <a:avLst/>
          </a:prstGeom>
          <a:solidFill>
            <a:srgbClr val="D8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76"/>
          </a:p>
        </p:txBody>
      </p:sp>
      <p:pic>
        <p:nvPicPr>
          <p:cNvPr id="1026" name="Picture 2" descr="https://lh5.googleusercontent.com/rdnMRGT8h3ZFeG_5szSn7nvyZ1mOKJMb4tKAlwRSiE62-ZlFxby_56wizfworIbTSsWfu0UlRiguxnL79lVzJ_UA94W-qkEsmtQk1fDGma0hXJCeuXuX9nuopeDB66NHium9R3SmiTzRkZ-CHlhF-bPtcw=s2048">
            <a:extLst>
              <a:ext uri="{FF2B5EF4-FFF2-40B4-BE49-F238E27FC236}">
                <a16:creationId xmlns:a16="http://schemas.microsoft.com/office/drawing/2014/main" id="{4C41D94C-0AEB-DE4F-8362-EE1178F4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588" y="369519"/>
            <a:ext cx="2802510" cy="13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614C5-5FB3-9C40-9951-41698420100C}"/>
              </a:ext>
            </a:extLst>
          </p:cNvPr>
          <p:cNvSpPr txBox="1"/>
          <p:nvPr/>
        </p:nvSpPr>
        <p:spPr>
          <a:xfrm>
            <a:off x="10105492" y="20992129"/>
            <a:ext cx="11442814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76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Results Post Intervention</a:t>
            </a:r>
          </a:p>
          <a:p>
            <a:pPr algn="ctr"/>
            <a:r>
              <a:rPr lang="en-US" sz="3784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June 2022 - May 2023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6839C1-4854-8B42-8936-5F778100931F}"/>
              </a:ext>
            </a:extLst>
          </p:cNvPr>
          <p:cNvSpPr txBox="1"/>
          <p:nvPr/>
        </p:nvSpPr>
        <p:spPr>
          <a:xfrm>
            <a:off x="5845822" y="27042683"/>
            <a:ext cx="38055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Sound Ear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37D3BA-66E4-7442-87B4-039CE2F8E7C2}"/>
              </a:ext>
            </a:extLst>
          </p:cNvPr>
          <p:cNvSpPr txBox="1"/>
          <p:nvPr/>
        </p:nvSpPr>
        <p:spPr>
          <a:xfrm>
            <a:off x="1742411" y="27035128"/>
            <a:ext cx="480385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>
                <a:solidFill>
                  <a:srgbClr val="FF32A9"/>
                </a:solidFill>
                <a:latin typeface="Arial Rounded MT Bold" panose="020F0704030504030204" pitchFamily="34" charset="77"/>
              </a:rPr>
              <a:t>Staff Huddles</a:t>
            </a:r>
          </a:p>
        </p:txBody>
      </p:sp>
    </p:spTree>
    <p:extLst>
      <p:ext uri="{BB962C8B-B14F-4D97-AF65-F5344CB8AC3E}">
        <p14:creationId xmlns:p14="http://schemas.microsoft.com/office/powerpoint/2010/main" val="183951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</TotalTime>
  <Words>238</Words>
  <Application>Microsoft Macintosh PowerPoint</Application>
  <PresentationFormat>Custom</PresentationFormat>
  <Paragraphs>64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Verdana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Mncher</dc:creator>
  <cp:lastModifiedBy>Holly Mncher</cp:lastModifiedBy>
  <cp:revision>138</cp:revision>
  <cp:lastPrinted>2023-07-04T11:41:55Z</cp:lastPrinted>
  <dcterms:created xsi:type="dcterms:W3CDTF">2023-06-27T10:21:16Z</dcterms:created>
  <dcterms:modified xsi:type="dcterms:W3CDTF">2023-09-19T09:48:43Z</dcterms:modified>
</cp:coreProperties>
</file>