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9" r:id="rId5"/>
    <p:sldId id="275" r:id="rId6"/>
    <p:sldId id="274" r:id="rId7"/>
    <p:sldId id="267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6A9AE8"/>
    <a:srgbClr val="216AFB"/>
    <a:srgbClr val="5983F9"/>
    <a:srgbClr val="6699FF"/>
    <a:srgbClr val="3366FF"/>
    <a:srgbClr val="3399FF"/>
    <a:srgbClr val="528AE4"/>
    <a:srgbClr val="4681E2"/>
    <a:srgbClr val="477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3D6A4-CA00-4637-8AC3-940DCB152CDB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B4538-0929-46A7-B7F0-AAD6B0BF77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699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B4538-0929-46A7-B7F0-AAD6B0BF773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25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6"/>
          <p:cNvSpPr txBox="1">
            <a:spLocks/>
          </p:cNvSpPr>
          <p:nvPr userDrawn="1"/>
        </p:nvSpPr>
        <p:spPr>
          <a:xfrm>
            <a:off x="467544" y="476672"/>
            <a:ext cx="338437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outstanding experience </a:t>
            </a:r>
            <a:b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every patient 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12776"/>
            <a:ext cx="894928" cy="4713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12776"/>
            <a:ext cx="5050904" cy="4713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237312"/>
            <a:ext cx="477416" cy="365125"/>
          </a:xfrm>
        </p:spPr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8896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4906888" cy="100811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4824536" cy="10661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6"/>
          <p:cNvSpPr txBox="1">
            <a:spLocks/>
          </p:cNvSpPr>
          <p:nvPr userDrawn="1"/>
        </p:nvSpPr>
        <p:spPr>
          <a:xfrm>
            <a:off x="539552" y="548680"/>
            <a:ext cx="338437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200"/>
              </a:lnSpc>
            </a:pP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outstanding experience </a:t>
            </a:r>
            <a:b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every patient 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84784"/>
            <a:ext cx="5111750" cy="4641379"/>
          </a:xfrm>
        </p:spPr>
        <p:txBody>
          <a:bodyPr/>
          <a:lstStyle>
            <a:lvl1pPr>
              <a:defRPr lang="en-US" dirty="0" smtClean="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5"/>
            <a:ext cx="4867944" cy="33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CF8A-74A8-456A-AF71-2404B4FD9F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9"/>
          <p:cNvSpPr txBox="1">
            <a:spLocks/>
          </p:cNvSpPr>
          <p:nvPr/>
        </p:nvSpPr>
        <p:spPr>
          <a:xfrm>
            <a:off x="467544" y="260648"/>
            <a:ext cx="8301608" cy="1143000"/>
          </a:xfrm>
          <a:prstGeom prst="rect">
            <a:avLst/>
          </a:prstGeom>
          <a:solidFill>
            <a:srgbClr val="0066CC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eestyle Script" pitchFamily="66" charset="0"/>
                <a:ea typeface="+mj-ea"/>
                <a:cs typeface="Arial" pitchFamily="34" charset="0"/>
              </a:defRPr>
            </a:lvl1pPr>
          </a:lstStyle>
          <a:p>
            <a:pPr lvl="0"/>
            <a:endParaRPr lang="en-GB" noProof="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971600" y="6453336"/>
            <a:ext cx="7272808" cy="251992"/>
            <a:chOff x="683568" y="6381328"/>
            <a:chExt cx="7560840" cy="324000"/>
          </a:xfrm>
        </p:grpSpPr>
        <p:sp>
          <p:nvSpPr>
            <p:cNvPr id="19" name="Chevron 18"/>
            <p:cNvSpPr/>
            <p:nvPr/>
          </p:nvSpPr>
          <p:spPr>
            <a:xfrm>
              <a:off x="683568" y="6381328"/>
              <a:ext cx="2520280" cy="324000"/>
            </a:xfrm>
            <a:prstGeom prst="chevron">
              <a:avLst/>
            </a:prstGeom>
            <a:solidFill>
              <a:srgbClr val="5BBF2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Arial Rounded MT Bold" pitchFamily="34" charset="0"/>
                </a:rPr>
                <a:t>Patient-Centred &amp; Safe</a:t>
              </a:r>
              <a:endParaRPr lang="en-GB" sz="12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>
              <a:off x="6372200" y="6381328"/>
              <a:ext cx="1872208" cy="324000"/>
            </a:xfrm>
            <a:prstGeom prst="chevron">
              <a:avLst/>
            </a:prstGeom>
            <a:solidFill>
              <a:srgbClr val="F7E21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 Rounded MT Bold" pitchFamily="34" charset="0"/>
                </a:rPr>
                <a:t>Friendly</a:t>
              </a:r>
              <a:endParaRPr lang="en-GB" sz="1200" dirty="0">
                <a:solidFill>
                  <a:srgbClr val="FFFF00"/>
                </a:solidFill>
                <a:latin typeface="Arial Rounded MT Bold" pitchFamily="34" charset="0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3024040" y="6381328"/>
              <a:ext cx="1908000" cy="324000"/>
            </a:xfrm>
            <a:prstGeom prst="chevron">
              <a:avLst/>
            </a:prstGeom>
            <a:solidFill>
              <a:srgbClr val="0091C9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Arial Rounded MT Bold" pitchFamily="34" charset="0"/>
                </a:rPr>
                <a:t>Professional</a:t>
              </a:r>
              <a:endParaRPr lang="en-GB" sz="12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4716016" y="6381328"/>
              <a:ext cx="1800200" cy="324000"/>
            </a:xfrm>
            <a:prstGeom prst="chevron">
              <a:avLst/>
            </a:prstGeom>
            <a:solidFill>
              <a:srgbClr val="D81E05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Arial Rounded MT Bold" pitchFamily="34" charset="0"/>
                </a:rPr>
                <a:t>Responsive</a:t>
              </a:r>
              <a:endParaRPr lang="en-GB" sz="12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" r="8959" b="18677"/>
          <a:stretch/>
        </p:blipFill>
        <p:spPr bwMode="auto">
          <a:xfrm>
            <a:off x="6017091" y="548680"/>
            <a:ext cx="2744178" cy="854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en-GB" dirty="0" smtClean="0"/>
              <a:t>Effects of consultant residence out-of-hours on acute paediatric admissions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17526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GB" sz="5400" dirty="0" smtClean="0"/>
          </a:p>
          <a:p>
            <a:pPr algn="ctr">
              <a:buNone/>
            </a:pPr>
            <a:r>
              <a:rPr lang="en-GB" sz="2400" dirty="0" smtClean="0"/>
              <a:t>Robert Scott-Jupp (Consultant Paediatrician)</a:t>
            </a:r>
          </a:p>
          <a:p>
            <a:pPr algn="ctr">
              <a:buNone/>
            </a:pPr>
            <a:r>
              <a:rPr lang="en-GB" sz="2400" dirty="0" smtClean="0"/>
              <a:t>Emily Carter (Senior Information Analyst)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Acute units require 24hr skilled medical cover – hard to achieve given staff resources</a:t>
            </a:r>
          </a:p>
          <a:p>
            <a:r>
              <a:rPr lang="en-GB" sz="2400" dirty="0"/>
              <a:t>SDH </a:t>
            </a:r>
            <a:r>
              <a:rPr lang="en-GB" sz="2400" dirty="0" smtClean="0"/>
              <a:t>has </a:t>
            </a:r>
            <a:r>
              <a:rPr lang="en-GB" sz="2400" dirty="0"/>
              <a:t>had Resident Consultants since </a:t>
            </a:r>
            <a:r>
              <a:rPr lang="en-GB" sz="2400" dirty="0" smtClean="0"/>
              <a:t>2007</a:t>
            </a:r>
          </a:p>
          <a:p>
            <a:r>
              <a:rPr lang="en-GB" sz="2400" dirty="0" smtClean="0"/>
              <a:t>Out-of-hours resident cover split between four level 2/3 trainees and 6 (later 10) consultants</a:t>
            </a:r>
          </a:p>
          <a:p>
            <a:r>
              <a:rPr lang="en-GB" sz="2400" dirty="0" smtClean="0"/>
              <a:t>Early consultant review more costly but may reduce admissions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132856"/>
            <a:ext cx="2489210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Consultant resident shifts will result in fewer admissions than those where middle-grade </a:t>
            </a:r>
            <a:r>
              <a:rPr lang="en-GB" dirty="0"/>
              <a:t>d</a:t>
            </a:r>
            <a:r>
              <a:rPr lang="en-GB" dirty="0" smtClean="0"/>
              <a:t>octor resident</a:t>
            </a:r>
          </a:p>
          <a:p>
            <a:r>
              <a:rPr lang="en-GB" dirty="0" smtClean="0"/>
              <a:t>Nights (22:30 – 08:59) and Weekend Days (Sat &amp; Sun; 09:00 – 22:29)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772816"/>
            <a:ext cx="3568748" cy="237626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Rotas from 2007 – 2017 examined </a:t>
            </a:r>
          </a:p>
          <a:p>
            <a:r>
              <a:rPr lang="en-GB" dirty="0" smtClean="0"/>
              <a:t>Number of admissions per shift obtained from Hospital EPR system – ≥4hrs LOS only</a:t>
            </a:r>
          </a:p>
          <a:p>
            <a:r>
              <a:rPr lang="en-GB" dirty="0" smtClean="0"/>
              <a:t>Admissions split into long and short stay (&gt; or &lt; 12 hrs)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23915"/>
            <a:ext cx="3646413" cy="36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4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5328592" cy="10661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Nights vs weekend days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152143"/>
              </p:ext>
            </p:extLst>
          </p:nvPr>
        </p:nvGraphicFramePr>
        <p:xfrm>
          <a:off x="1187624" y="2492896"/>
          <a:ext cx="6096000" cy="160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319808"/>
                <a:gridCol w="1524000"/>
                <a:gridCol w="1524000"/>
              </a:tblGrid>
              <a:tr h="6400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 shifts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Non-cons shifts</a:t>
                      </a:r>
                      <a:endParaRPr lang="en-GB" dirty="0"/>
                    </a:p>
                  </a:txBody>
                  <a:tcPr/>
                </a:tc>
              </a:tr>
              <a:tr h="484926">
                <a:tc>
                  <a:txBody>
                    <a:bodyPr/>
                    <a:lstStyle/>
                    <a:p>
                      <a:r>
                        <a:rPr lang="en-US" dirty="0" smtClean="0"/>
                        <a:t>Nights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1.57</a:t>
                      </a:r>
                      <a:endParaRPr lang="en-GB" dirty="0"/>
                    </a:p>
                  </a:txBody>
                  <a:tcPr/>
                </a:tc>
              </a:tr>
              <a:tr h="484926">
                <a:tc>
                  <a:txBody>
                    <a:bodyPr/>
                    <a:lstStyle/>
                    <a:p>
                      <a:r>
                        <a:rPr lang="en-US" dirty="0" smtClean="0"/>
                        <a:t>Weekend days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2.13*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4509120"/>
            <a:ext cx="6023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Mean admission rates per shift, </a:t>
            </a:r>
            <a:r>
              <a:rPr lang="en-GB" dirty="0" smtClean="0"/>
              <a:t>*= </a:t>
            </a:r>
            <a:r>
              <a:rPr lang="en-GB" dirty="0"/>
              <a:t>no sig difference</a:t>
            </a:r>
          </a:p>
        </p:txBody>
      </p:sp>
    </p:spTree>
    <p:extLst>
      <p:ext uri="{BB962C8B-B14F-4D97-AF65-F5344CB8AC3E}">
        <p14:creationId xmlns:p14="http://schemas.microsoft.com/office/powerpoint/2010/main" val="1595802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stay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63761"/>
              </p:ext>
            </p:extLst>
          </p:nvPr>
        </p:nvGraphicFramePr>
        <p:xfrm>
          <a:off x="1403648" y="2708920"/>
          <a:ext cx="6216352" cy="1620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088"/>
                <a:gridCol w="1554088"/>
                <a:gridCol w="1554088"/>
                <a:gridCol w="1554088"/>
              </a:tblGrid>
              <a:tr h="489998">
                <a:tc>
                  <a:txBody>
                    <a:bodyPr/>
                    <a:lstStyle/>
                    <a:p>
                      <a:r>
                        <a:rPr lang="en-US" dirty="0" smtClean="0"/>
                        <a:t>Length of stay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 shifts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Non-cons shifts</a:t>
                      </a:r>
                      <a:endParaRPr lang="en-GB" dirty="0"/>
                    </a:p>
                  </a:txBody>
                  <a:tcPr/>
                </a:tc>
              </a:tr>
              <a:tr h="489998">
                <a:tc>
                  <a:txBody>
                    <a:bodyPr/>
                    <a:lstStyle/>
                    <a:p>
                      <a:r>
                        <a:rPr lang="en-US" dirty="0" smtClean="0"/>
                        <a:t>&gt; 12 hours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1.89*</a:t>
                      </a:r>
                      <a:endParaRPr lang="en-GB" dirty="0"/>
                    </a:p>
                  </a:txBody>
                  <a:tcPr/>
                </a:tc>
              </a:tr>
              <a:tr h="489998">
                <a:tc>
                  <a:txBody>
                    <a:bodyPr/>
                    <a:lstStyle/>
                    <a:p>
                      <a:r>
                        <a:rPr lang="en-US" dirty="0" smtClean="0"/>
                        <a:t>&lt; 12 hours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1.64*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7664" y="4725144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admission rates per shift, nights and weekend days. *= no sig difference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435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8403"/>
            <a:ext cx="6192688" cy="1174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Statistical Analysis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7</a:t>
            </a:fld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872758" y="1844824"/>
            <a:ext cx="36465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70901" y="1556792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Interesting result: Patients 12 % more likely to be admitted when Consultant resident (Nights only)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79512" y="5157192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Crucial result: </a:t>
            </a:r>
            <a:r>
              <a:rPr lang="en-GB" b="1" dirty="0" smtClean="0"/>
              <a:t>No statistically significant difference </a:t>
            </a:r>
            <a:r>
              <a:rPr lang="en-GB" dirty="0" smtClean="0"/>
              <a:t>between Consultants and Non-Consultants when adjusted for the impact of other variables i.e. time and length-of-stay (multivariate analysis). Nor is there a difference on its own (univariate analysis).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938766"/>
              </p:ext>
            </p:extLst>
          </p:nvPr>
        </p:nvGraphicFramePr>
        <p:xfrm>
          <a:off x="227378" y="3525847"/>
          <a:ext cx="4817288" cy="1435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4937"/>
                <a:gridCol w="1434937"/>
                <a:gridCol w="846364"/>
                <a:gridCol w="11010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IRR (95% CI)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 value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Weekend Day vs Night Shift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0.58 (0.54 - 0.62)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&lt;0.001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Stay &lt; 12 hrs vs &gt; 12 hrs            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1.32 (1.24 - 1.42)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&lt;0.001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Consultant Resident  vs Non-Consultant Resident     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1.07 (1.0 - 1.14)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0.060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3193231"/>
            <a:ext cx="418569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Table 1</a:t>
            </a: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GB" alt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Truncated negative binomial regression results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283968" y="465313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826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Resident consultant presence NOT statistically associated with reduced admission rates</a:t>
            </a:r>
          </a:p>
          <a:p>
            <a:r>
              <a:rPr lang="en-GB" dirty="0" smtClean="0"/>
              <a:t>Further study may show evidence of a benefit by way of reduced needs for investigations and increased patient satisfaction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44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>
            <a:noAutofit/>
          </a:bodyPr>
          <a:lstStyle/>
          <a:p>
            <a:pPr algn="ctr"/>
            <a:r>
              <a:rPr lang="en-GB" sz="3600" dirty="0" smtClean="0"/>
              <a:t>Possible explanations for lack of effect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 of early consultant review mostly at 21.00 handover, not measured here?</a:t>
            </a:r>
            <a:endParaRPr lang="en-GB" dirty="0" smtClean="0"/>
          </a:p>
          <a:p>
            <a:r>
              <a:rPr lang="en-GB" dirty="0" smtClean="0"/>
              <a:t>Consultants </a:t>
            </a:r>
            <a:r>
              <a:rPr lang="en-GB" dirty="0" smtClean="0"/>
              <a:t>more cautious than MG doctors?</a:t>
            </a:r>
          </a:p>
          <a:p>
            <a:r>
              <a:rPr lang="en-GB" dirty="0" smtClean="0"/>
              <a:t>Reluctance of Tier 1 doctors to call Resident Consultant during night?</a:t>
            </a:r>
          </a:p>
          <a:p>
            <a:r>
              <a:rPr lang="en-GB" dirty="0" smtClean="0"/>
              <a:t>Consultants less likely to be already present on ward when children arrive?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CF8A-74A8-456A-AF71-2404B4FD9F9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29356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733</TotalTime>
  <Words>419</Words>
  <Application>Microsoft Office PowerPoint</Application>
  <PresentationFormat>On-screen Show (4:3)</PresentationFormat>
  <Paragraphs>81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Freestyle Script</vt:lpstr>
      <vt:lpstr>Times New Roman</vt:lpstr>
      <vt:lpstr>blank</vt:lpstr>
      <vt:lpstr>Effects of consultant residence out-of-hours on acute paediatric admissions </vt:lpstr>
      <vt:lpstr>Background</vt:lpstr>
      <vt:lpstr>Hypothesis</vt:lpstr>
      <vt:lpstr>Methods</vt:lpstr>
      <vt:lpstr>Nights vs weekend days</vt:lpstr>
      <vt:lpstr>Length of stay</vt:lpstr>
      <vt:lpstr>Statistical Analysis</vt:lpstr>
      <vt:lpstr>Findings</vt:lpstr>
      <vt:lpstr>Possible explanations for lack of effect</vt:lpstr>
    </vt:vector>
  </TitlesOfParts>
  <Company>Salisbury NHS Foundation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outstanding experience  for every patient</dc:title>
  <dc:creator>aau</dc:creator>
  <cp:lastModifiedBy>Robert Scott-Jupp</cp:lastModifiedBy>
  <cp:revision>32</cp:revision>
  <dcterms:created xsi:type="dcterms:W3CDTF">2018-02-07T10:37:11Z</dcterms:created>
  <dcterms:modified xsi:type="dcterms:W3CDTF">2018-10-09T20:58:05Z</dcterms:modified>
</cp:coreProperties>
</file>