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4" r:id="rId3"/>
    <p:sldId id="272" r:id="rId4"/>
    <p:sldId id="258" r:id="rId5"/>
    <p:sldId id="275" r:id="rId6"/>
    <p:sldId id="273" r:id="rId7"/>
    <p:sldId id="286" r:id="rId8"/>
    <p:sldId id="278" r:id="rId9"/>
    <p:sldId id="267" r:id="rId10"/>
    <p:sldId id="291" r:id="rId11"/>
    <p:sldId id="263" r:id="rId12"/>
    <p:sldId id="292" r:id="rId13"/>
    <p:sldId id="288" r:id="rId14"/>
    <p:sldId id="281" r:id="rId15"/>
    <p:sldId id="282" r:id="rId16"/>
    <p:sldId id="264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780" autoAdjust="0"/>
    <p:restoredTop sz="94660"/>
  </p:normalViewPr>
  <p:slideViewPr>
    <p:cSldViewPr>
      <p:cViewPr varScale="1">
        <p:scale>
          <a:sx n="94" d="100"/>
          <a:sy n="9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lash%20Mob\Presentations&amp;Websites\survey%20mon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08588114630922"/>
          <c:y val="0.17397433781867375"/>
          <c:w val="0.62593594088122129"/>
          <c:h val="0.58305905511811018"/>
        </c:manualLayout>
      </c:layout>
      <c:doughnutChart>
        <c:varyColors val="1"/>
        <c:ser>
          <c:idx val="0"/>
          <c:order val="0"/>
          <c:cat>
            <c:strRef>
              <c:f>Sheet1!$D$1:$O$1</c:f>
              <c:strCache>
                <c:ptCount val="12"/>
                <c:pt idx="0">
                  <c:v>CONS</c:v>
                </c:pt>
                <c:pt idx="1">
                  <c:v>C.fellow</c:v>
                </c:pt>
                <c:pt idx="2">
                  <c:v>SpR</c:v>
                </c:pt>
                <c:pt idx="3">
                  <c:v>SHO</c:v>
                </c:pt>
                <c:pt idx="4">
                  <c:v>Nurse</c:v>
                </c:pt>
                <c:pt idx="5">
                  <c:v>ENP/ANP</c:v>
                </c:pt>
                <c:pt idx="6">
                  <c:v>HCA</c:v>
                </c:pt>
                <c:pt idx="7">
                  <c:v>Paramedic/ECA</c:v>
                </c:pt>
                <c:pt idx="8">
                  <c:v>Student Nurse</c:v>
                </c:pt>
                <c:pt idx="9">
                  <c:v>Student Paramedic</c:v>
                </c:pt>
                <c:pt idx="10">
                  <c:v>Work Experience</c:v>
                </c:pt>
                <c:pt idx="11">
                  <c:v>Medical Student</c:v>
                </c:pt>
              </c:strCache>
            </c:strRef>
          </c:cat>
          <c:val>
            <c:numRef>
              <c:f>Sheet1!$D$13:$O$13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12</c:v>
                </c:pt>
                <c:pt idx="3">
                  <c:v>26</c:v>
                </c:pt>
                <c:pt idx="4">
                  <c:v>68</c:v>
                </c:pt>
                <c:pt idx="5">
                  <c:v>16</c:v>
                </c:pt>
                <c:pt idx="6">
                  <c:v>13</c:v>
                </c:pt>
                <c:pt idx="7">
                  <c:v>11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1000118342750661"/>
          <c:y val="0.80781261232412083"/>
          <c:w val="0.89540167971567697"/>
          <c:h val="0.181812723422887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Sheet1!$A$14:$A$17</c:f>
              <c:strCache>
                <c:ptCount val="4"/>
                <c:pt idx="0">
                  <c:v>&lt;1 year</c:v>
                </c:pt>
                <c:pt idx="1">
                  <c:v>1 to 5 years</c:v>
                </c:pt>
                <c:pt idx="2">
                  <c:v>5 to 10 years</c:v>
                </c:pt>
                <c:pt idx="3">
                  <c:v>&gt;10 years</c:v>
                </c:pt>
              </c:strCache>
            </c:strRef>
          </c:cat>
          <c:val>
            <c:numRef>
              <c:f>Sheet1!$C$14:$C$17</c:f>
              <c:numCache>
                <c:formatCode>0%</c:formatCode>
                <c:ptCount val="4"/>
                <c:pt idx="0">
                  <c:v>0.16666666666666666</c:v>
                </c:pt>
                <c:pt idx="1">
                  <c:v>0.45833333333333331</c:v>
                </c:pt>
                <c:pt idx="2">
                  <c:v>0.20833333333333334</c:v>
                </c:pt>
                <c:pt idx="3">
                  <c:v>0.16666666666666666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Sheet3!$B$8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Sheet3!$A$9:$A$12</c:f>
              <c:strCache>
                <c:ptCount val="4"/>
                <c:pt idx="0">
                  <c:v>I think the teaching was relevant to my daily work</c:v>
                </c:pt>
                <c:pt idx="1">
                  <c:v>I thought the sessions were taught at a level appropriate for my experience and understanding</c:v>
                </c:pt>
                <c:pt idx="2">
                  <c:v>I feel more confident managing cases I have learnt about in FMT.</c:v>
                </c:pt>
                <c:pt idx="3">
                  <c:v>I think the format of FMT is achievable in a busy ED department</c:v>
                </c:pt>
              </c:strCache>
            </c:strRef>
          </c:cat>
          <c:val>
            <c:numRef>
              <c:f>Sheet3!$B$9:$B$12</c:f>
              <c:numCache>
                <c:formatCode>0%</c:formatCode>
                <c:ptCount val="4"/>
                <c:pt idx="0">
                  <c:v>0.05</c:v>
                </c:pt>
                <c:pt idx="1">
                  <c:v>5.2631578947368418E-2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Sheet3!$C$8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Sheet3!$A$9:$A$12</c:f>
              <c:strCache>
                <c:ptCount val="4"/>
                <c:pt idx="0">
                  <c:v>I think the teaching was relevant to my daily work</c:v>
                </c:pt>
                <c:pt idx="1">
                  <c:v>I thought the sessions were taught at a level appropriate for my experience and understanding</c:v>
                </c:pt>
                <c:pt idx="2">
                  <c:v>I feel more confident managing cases I have learnt about in FMT.</c:v>
                </c:pt>
                <c:pt idx="3">
                  <c:v>I think the format of FMT is achievable in a busy ED department</c:v>
                </c:pt>
              </c:strCache>
            </c:strRef>
          </c:cat>
          <c:val>
            <c:numRef>
              <c:f>Sheet3!$C$9:$C$12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Sheet3!$D$8</c:f>
              <c:strCache>
                <c:ptCount val="1"/>
                <c:pt idx="0">
                  <c:v>Neutral</c:v>
                </c:pt>
              </c:strCache>
            </c:strRef>
          </c:tx>
          <c:invertIfNegative val="0"/>
          <c:dLbls>
            <c:delete val="1"/>
          </c:dLbls>
          <c:cat>
            <c:strRef>
              <c:f>Sheet3!$A$9:$A$12</c:f>
              <c:strCache>
                <c:ptCount val="4"/>
                <c:pt idx="0">
                  <c:v>I think the teaching was relevant to my daily work</c:v>
                </c:pt>
                <c:pt idx="1">
                  <c:v>I thought the sessions were taught at a level appropriate for my experience and understanding</c:v>
                </c:pt>
                <c:pt idx="2">
                  <c:v>I feel more confident managing cases I have learnt about in FMT.</c:v>
                </c:pt>
                <c:pt idx="3">
                  <c:v>I think the format of FMT is achievable in a busy ED department</c:v>
                </c:pt>
              </c:strCache>
            </c:strRef>
          </c:cat>
          <c:val>
            <c:numRef>
              <c:f>Sheet3!$D$9:$D$12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Sheet3!$E$8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Sheet3!$A$9:$A$12</c:f>
              <c:strCache>
                <c:ptCount val="4"/>
                <c:pt idx="0">
                  <c:v>I think the teaching was relevant to my daily work</c:v>
                </c:pt>
                <c:pt idx="1">
                  <c:v>I thought the sessions were taught at a level appropriate for my experience and understanding</c:v>
                </c:pt>
                <c:pt idx="2">
                  <c:v>I feel more confident managing cases I have learnt about in FMT.</c:v>
                </c:pt>
                <c:pt idx="3">
                  <c:v>I think the format of FMT is achievable in a busy ED department</c:v>
                </c:pt>
              </c:strCache>
            </c:strRef>
          </c:cat>
          <c:val>
            <c:numRef>
              <c:f>Sheet3!$E$9:$E$12</c:f>
              <c:numCache>
                <c:formatCode>0%</c:formatCode>
                <c:ptCount val="4"/>
                <c:pt idx="0">
                  <c:v>0.15</c:v>
                </c:pt>
                <c:pt idx="1">
                  <c:v>5.2631578947368418E-2</c:v>
                </c:pt>
                <c:pt idx="2">
                  <c:v>0.2</c:v>
                </c:pt>
                <c:pt idx="3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Sheet3!$F$8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cat>
            <c:strRef>
              <c:f>Sheet3!$A$9:$A$12</c:f>
              <c:strCache>
                <c:ptCount val="4"/>
                <c:pt idx="0">
                  <c:v>I think the teaching was relevant to my daily work</c:v>
                </c:pt>
                <c:pt idx="1">
                  <c:v>I thought the sessions were taught at a level appropriate for my experience and understanding</c:v>
                </c:pt>
                <c:pt idx="2">
                  <c:v>I feel more confident managing cases I have learnt about in FMT.</c:v>
                </c:pt>
                <c:pt idx="3">
                  <c:v>I think the format of FMT is achievable in a busy ED department</c:v>
                </c:pt>
              </c:strCache>
            </c:strRef>
          </c:cat>
          <c:val>
            <c:numRef>
              <c:f>Sheet3!$F$9:$F$12</c:f>
              <c:numCache>
                <c:formatCode>0%</c:formatCode>
                <c:ptCount val="4"/>
                <c:pt idx="0">
                  <c:v>0.8</c:v>
                </c:pt>
                <c:pt idx="1">
                  <c:v>0.89473684210526316</c:v>
                </c:pt>
                <c:pt idx="2">
                  <c:v>0.75</c:v>
                </c:pt>
                <c:pt idx="3">
                  <c:v>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5147008"/>
        <c:axId val="85173376"/>
      </c:barChart>
      <c:catAx>
        <c:axId val="85147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173376"/>
        <c:crosses val="autoZero"/>
        <c:auto val="1"/>
        <c:lblAlgn val="ctr"/>
        <c:lblOffset val="100"/>
        <c:noMultiLvlLbl val="0"/>
      </c:catAx>
      <c:valAx>
        <c:axId val="85173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51470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5737B-1253-4520-A6E6-ECB17FE3A8D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7E0D63-AA18-463F-95F3-FBF2A16CB52F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algn="ctr"/>
          <a:r>
            <a:rPr lang="en-GB" b="1" u="sng" dirty="0">
              <a:solidFill>
                <a:srgbClr val="7030A0"/>
              </a:solidFill>
            </a:rPr>
            <a:t>Step </a:t>
          </a:r>
          <a:r>
            <a:rPr lang="en-GB" b="1" u="sng" dirty="0" smtClean="0">
              <a:solidFill>
                <a:srgbClr val="7030A0"/>
              </a:solidFill>
            </a:rPr>
            <a:t>1</a:t>
          </a:r>
          <a:endParaRPr lang="en-GB" dirty="0">
            <a:solidFill>
              <a:srgbClr val="7030A0"/>
            </a:solidFill>
          </a:endParaRPr>
        </a:p>
        <a:p>
          <a:pPr algn="ctr"/>
          <a:r>
            <a:rPr lang="en-GB" dirty="0" smtClean="0">
              <a:solidFill>
                <a:srgbClr val="7030A0"/>
              </a:solidFill>
            </a:rPr>
            <a:t>Take a </a:t>
          </a:r>
          <a:r>
            <a:rPr lang="en-GB" dirty="0">
              <a:solidFill>
                <a:srgbClr val="7030A0"/>
              </a:solidFill>
            </a:rPr>
            <a:t>small (3 – 6 people) </a:t>
          </a:r>
          <a:r>
            <a:rPr lang="en-GB" dirty="0" smtClean="0">
              <a:solidFill>
                <a:srgbClr val="7030A0"/>
              </a:solidFill>
            </a:rPr>
            <a:t>group </a:t>
          </a:r>
          <a:r>
            <a:rPr lang="en-GB" dirty="0">
              <a:solidFill>
                <a:srgbClr val="7030A0"/>
              </a:solidFill>
            </a:rPr>
            <a:t>of doctors, nurses, paramedics and ancillary staff of all grades, leaving the department staffed.</a:t>
          </a:r>
        </a:p>
      </dgm:t>
    </dgm:pt>
    <dgm:pt modelId="{AFF0B5CA-99F7-4E0C-93E4-89C1446F4DB0}" type="parTrans" cxnId="{2C526751-CEF4-43D6-8C84-62F0D263D272}">
      <dgm:prSet/>
      <dgm:spPr/>
      <dgm:t>
        <a:bodyPr/>
        <a:lstStyle/>
        <a:p>
          <a:pPr algn="ctr"/>
          <a:endParaRPr lang="en-GB"/>
        </a:p>
      </dgm:t>
    </dgm:pt>
    <dgm:pt modelId="{D1FFF871-BD15-4474-A64C-C21D7F21016C}" type="sibTrans" cxnId="{2C526751-CEF4-43D6-8C84-62F0D263D272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>
          <a:solidFill>
            <a:srgbClr val="7030A0"/>
          </a:solidFill>
        </a:ln>
      </dgm:spPr>
      <dgm:t>
        <a:bodyPr/>
        <a:lstStyle/>
        <a:p>
          <a:pPr algn="ctr"/>
          <a:endParaRPr lang="en-GB"/>
        </a:p>
      </dgm:t>
    </dgm:pt>
    <dgm:pt modelId="{EF99C3CE-F75D-4FC7-B617-577845D9B8D0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algn="ctr"/>
          <a:r>
            <a:rPr lang="en-GB" b="1" u="sng" dirty="0">
              <a:solidFill>
                <a:srgbClr val="7030A0"/>
              </a:solidFill>
            </a:rPr>
            <a:t>Step </a:t>
          </a:r>
          <a:r>
            <a:rPr lang="en-GB" b="1" u="sng" dirty="0" smtClean="0">
              <a:solidFill>
                <a:srgbClr val="7030A0"/>
              </a:solidFill>
            </a:rPr>
            <a:t>2</a:t>
          </a:r>
          <a:endParaRPr lang="en-GB" dirty="0">
            <a:solidFill>
              <a:srgbClr val="7030A0"/>
            </a:solidFill>
          </a:endParaRPr>
        </a:p>
        <a:p>
          <a:pPr algn="ctr"/>
          <a:r>
            <a:rPr lang="en-GB" dirty="0">
              <a:solidFill>
                <a:srgbClr val="7030A0"/>
              </a:solidFill>
            </a:rPr>
            <a:t>Deliver a ten </a:t>
          </a:r>
          <a:r>
            <a:rPr lang="en-GB" dirty="0" smtClean="0">
              <a:solidFill>
                <a:srgbClr val="7030A0"/>
              </a:solidFill>
            </a:rPr>
            <a:t>minute  </a:t>
          </a:r>
          <a:r>
            <a:rPr lang="en-GB" dirty="0">
              <a:solidFill>
                <a:srgbClr val="7030A0"/>
              </a:solidFill>
            </a:rPr>
            <a:t>teaching session with a handout to </a:t>
          </a:r>
          <a:r>
            <a:rPr lang="en-GB" dirty="0" smtClean="0">
              <a:solidFill>
                <a:srgbClr val="7030A0"/>
              </a:solidFill>
            </a:rPr>
            <a:t>keep.</a:t>
          </a:r>
          <a:endParaRPr lang="en-GB" dirty="0">
            <a:solidFill>
              <a:srgbClr val="FF0000"/>
            </a:solidFill>
          </a:endParaRPr>
        </a:p>
      </dgm:t>
    </dgm:pt>
    <dgm:pt modelId="{AA1132DF-E76C-4727-860B-4DFF00E96E7D}" type="parTrans" cxnId="{BAF559F7-E348-4A14-A558-A73EAC85B238}">
      <dgm:prSet/>
      <dgm:spPr/>
      <dgm:t>
        <a:bodyPr/>
        <a:lstStyle/>
        <a:p>
          <a:pPr algn="ctr"/>
          <a:endParaRPr lang="en-GB"/>
        </a:p>
      </dgm:t>
    </dgm:pt>
    <dgm:pt modelId="{63D55B80-F38A-4A21-8BA2-C626C79B98DD}" type="sibTrans" cxnId="{BAF559F7-E348-4A14-A558-A73EAC85B238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>
          <a:solidFill>
            <a:srgbClr val="7030A0"/>
          </a:solidFill>
        </a:ln>
      </dgm:spPr>
      <dgm:t>
        <a:bodyPr/>
        <a:lstStyle/>
        <a:p>
          <a:pPr algn="ctr"/>
          <a:endParaRPr lang="en-GB"/>
        </a:p>
      </dgm:t>
    </dgm:pt>
    <dgm:pt modelId="{8AF4F419-F1CB-463A-AFF4-F7AA7E9CADD0}">
      <dgm:prSet phldrT="[Text]"/>
      <dgm:spPr>
        <a:solidFill>
          <a:schemeClr val="accent5">
            <a:lumMod val="20000"/>
            <a:lumOff val="80000"/>
          </a:schemeClr>
        </a:solidFill>
        <a:ln>
          <a:solidFill>
            <a:srgbClr val="7030A0"/>
          </a:solidFill>
        </a:ln>
      </dgm:spPr>
      <dgm:t>
        <a:bodyPr/>
        <a:lstStyle/>
        <a:p>
          <a:pPr algn="ctr"/>
          <a:r>
            <a:rPr lang="en-GB" b="1" u="sng" dirty="0">
              <a:solidFill>
                <a:srgbClr val="7030A0"/>
              </a:solidFill>
            </a:rPr>
            <a:t>Step </a:t>
          </a:r>
          <a:r>
            <a:rPr lang="en-GB" b="1" u="sng" dirty="0" smtClean="0">
              <a:solidFill>
                <a:srgbClr val="7030A0"/>
              </a:solidFill>
            </a:rPr>
            <a:t>3</a:t>
          </a:r>
          <a:endParaRPr lang="en-GB" dirty="0">
            <a:solidFill>
              <a:srgbClr val="7030A0"/>
            </a:solidFill>
          </a:endParaRPr>
        </a:p>
        <a:p>
          <a:pPr algn="ctr"/>
          <a:r>
            <a:rPr lang="en-GB" dirty="0">
              <a:solidFill>
                <a:srgbClr val="7030A0"/>
              </a:solidFill>
            </a:rPr>
            <a:t>Swap the teaching group with another small group.</a:t>
          </a:r>
        </a:p>
      </dgm:t>
    </dgm:pt>
    <dgm:pt modelId="{7D91DC80-BC75-4535-B9AF-BFD0E67BD140}" type="parTrans" cxnId="{F02BBF39-CF6B-46EC-B50B-2166B52916F2}">
      <dgm:prSet/>
      <dgm:spPr/>
      <dgm:t>
        <a:bodyPr/>
        <a:lstStyle/>
        <a:p>
          <a:pPr algn="ctr"/>
          <a:endParaRPr lang="en-GB"/>
        </a:p>
      </dgm:t>
    </dgm:pt>
    <dgm:pt modelId="{1E5E5D14-6FD4-4F2A-8A6B-C1D5B37203E2}" type="sibTrans" cxnId="{F02BBF39-CF6B-46EC-B50B-2166B52916F2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>
          <a:solidFill>
            <a:srgbClr val="7030A0"/>
          </a:solidFill>
        </a:ln>
      </dgm:spPr>
      <dgm:t>
        <a:bodyPr/>
        <a:lstStyle/>
        <a:p>
          <a:pPr algn="ctr"/>
          <a:endParaRPr lang="en-GB">
            <a:solidFill>
              <a:srgbClr val="7030A0"/>
            </a:solidFill>
          </a:endParaRPr>
        </a:p>
      </dgm:t>
    </dgm:pt>
    <dgm:pt modelId="{54CDB8FE-4F8A-4E7D-B9CA-1759828BF15D}" type="pres">
      <dgm:prSet presAssocID="{1065737B-1253-4520-A6E6-ECB17FE3A8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05AFAE-79A9-40DC-8BDF-2EE4E0E67E02}" type="pres">
      <dgm:prSet presAssocID="{A97E0D63-AA18-463F-95F3-FBF2A16CB5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4723FC-A273-46B4-8EBA-00FBAA6692BC}" type="pres">
      <dgm:prSet presAssocID="{A97E0D63-AA18-463F-95F3-FBF2A16CB52F}" presName="spNode" presStyleCnt="0"/>
      <dgm:spPr/>
    </dgm:pt>
    <dgm:pt modelId="{7B6B2093-9E11-4A76-94F1-5EEBA537252C}" type="pres">
      <dgm:prSet presAssocID="{D1FFF871-BD15-4474-A64C-C21D7F21016C}" presName="sibTrans" presStyleLbl="sibTrans1D1" presStyleIdx="0" presStyleCnt="3"/>
      <dgm:spPr/>
      <dgm:t>
        <a:bodyPr/>
        <a:lstStyle/>
        <a:p>
          <a:endParaRPr lang="en-GB"/>
        </a:p>
      </dgm:t>
    </dgm:pt>
    <dgm:pt modelId="{7E4851B6-0893-4344-BE6A-E0B21C79DED4}" type="pres">
      <dgm:prSet presAssocID="{EF99C3CE-F75D-4FC7-B617-577845D9B8D0}" presName="node" presStyleLbl="node1" presStyleIdx="1" presStyleCnt="3" custRadScaleRad="125527" custRadScaleInc="-58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18D9C-F8D9-4D32-A0C7-FAE7BEE02098}" type="pres">
      <dgm:prSet presAssocID="{EF99C3CE-F75D-4FC7-B617-577845D9B8D0}" presName="spNode" presStyleCnt="0"/>
      <dgm:spPr/>
    </dgm:pt>
    <dgm:pt modelId="{44862F51-7A28-4B8E-833B-912F92B205D6}" type="pres">
      <dgm:prSet presAssocID="{63D55B80-F38A-4A21-8BA2-C626C79B98DD}" presName="sibTrans" presStyleLbl="sibTrans1D1" presStyleIdx="1" presStyleCnt="3"/>
      <dgm:spPr/>
      <dgm:t>
        <a:bodyPr/>
        <a:lstStyle/>
        <a:p>
          <a:endParaRPr lang="en-GB"/>
        </a:p>
      </dgm:t>
    </dgm:pt>
    <dgm:pt modelId="{DF473913-DF4A-45F8-A525-66A200EAC82F}" type="pres">
      <dgm:prSet presAssocID="{8AF4F419-F1CB-463A-AFF4-F7AA7E9CADD0}" presName="node" presStyleLbl="node1" presStyleIdx="2" presStyleCnt="3" custRadScaleRad="114034" custRadScaleInc="-1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423B07-92B5-473F-B7D6-ECD2097172D2}" type="pres">
      <dgm:prSet presAssocID="{8AF4F419-F1CB-463A-AFF4-F7AA7E9CADD0}" presName="spNode" presStyleCnt="0"/>
      <dgm:spPr/>
    </dgm:pt>
    <dgm:pt modelId="{4616C2F7-04AD-45C2-97B7-94B78C0745CF}" type="pres">
      <dgm:prSet presAssocID="{1E5E5D14-6FD4-4F2A-8A6B-C1D5B37203E2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0681F51A-2AC2-4F36-8738-BEF83BA9CAC4}" type="presOf" srcId="{A97E0D63-AA18-463F-95F3-FBF2A16CB52F}" destId="{BF05AFAE-79A9-40DC-8BDF-2EE4E0E67E02}" srcOrd="0" destOrd="0" presId="urn:microsoft.com/office/officeart/2005/8/layout/cycle5"/>
    <dgm:cxn modelId="{7D78A7B3-062A-46A8-9ED8-EAC11ADB17D2}" type="presOf" srcId="{1065737B-1253-4520-A6E6-ECB17FE3A8D2}" destId="{54CDB8FE-4F8A-4E7D-B9CA-1759828BF15D}" srcOrd="0" destOrd="0" presId="urn:microsoft.com/office/officeart/2005/8/layout/cycle5"/>
    <dgm:cxn modelId="{2C526751-CEF4-43D6-8C84-62F0D263D272}" srcId="{1065737B-1253-4520-A6E6-ECB17FE3A8D2}" destId="{A97E0D63-AA18-463F-95F3-FBF2A16CB52F}" srcOrd="0" destOrd="0" parTransId="{AFF0B5CA-99F7-4E0C-93E4-89C1446F4DB0}" sibTransId="{D1FFF871-BD15-4474-A64C-C21D7F21016C}"/>
    <dgm:cxn modelId="{094EC361-E6E1-449A-B374-261A221C7E33}" type="presOf" srcId="{D1FFF871-BD15-4474-A64C-C21D7F21016C}" destId="{7B6B2093-9E11-4A76-94F1-5EEBA537252C}" srcOrd="0" destOrd="0" presId="urn:microsoft.com/office/officeart/2005/8/layout/cycle5"/>
    <dgm:cxn modelId="{9F69D46F-2855-4706-9322-213C61AE905F}" type="presOf" srcId="{1E5E5D14-6FD4-4F2A-8A6B-C1D5B37203E2}" destId="{4616C2F7-04AD-45C2-97B7-94B78C0745CF}" srcOrd="0" destOrd="0" presId="urn:microsoft.com/office/officeart/2005/8/layout/cycle5"/>
    <dgm:cxn modelId="{F02BBF39-CF6B-46EC-B50B-2166B52916F2}" srcId="{1065737B-1253-4520-A6E6-ECB17FE3A8D2}" destId="{8AF4F419-F1CB-463A-AFF4-F7AA7E9CADD0}" srcOrd="2" destOrd="0" parTransId="{7D91DC80-BC75-4535-B9AF-BFD0E67BD140}" sibTransId="{1E5E5D14-6FD4-4F2A-8A6B-C1D5B37203E2}"/>
    <dgm:cxn modelId="{BAF559F7-E348-4A14-A558-A73EAC85B238}" srcId="{1065737B-1253-4520-A6E6-ECB17FE3A8D2}" destId="{EF99C3CE-F75D-4FC7-B617-577845D9B8D0}" srcOrd="1" destOrd="0" parTransId="{AA1132DF-E76C-4727-860B-4DFF00E96E7D}" sibTransId="{63D55B80-F38A-4A21-8BA2-C626C79B98DD}"/>
    <dgm:cxn modelId="{ACEB09CD-9D45-4328-9A07-5BBA48B66AE0}" type="presOf" srcId="{63D55B80-F38A-4A21-8BA2-C626C79B98DD}" destId="{44862F51-7A28-4B8E-833B-912F92B205D6}" srcOrd="0" destOrd="0" presId="urn:microsoft.com/office/officeart/2005/8/layout/cycle5"/>
    <dgm:cxn modelId="{4A1164D3-E69C-4D7B-B8BE-D9BA0C9FF02E}" type="presOf" srcId="{8AF4F419-F1CB-463A-AFF4-F7AA7E9CADD0}" destId="{DF473913-DF4A-45F8-A525-66A200EAC82F}" srcOrd="0" destOrd="0" presId="urn:microsoft.com/office/officeart/2005/8/layout/cycle5"/>
    <dgm:cxn modelId="{2E50A670-5FDD-4558-A20A-83D305F8DEEC}" type="presOf" srcId="{EF99C3CE-F75D-4FC7-B617-577845D9B8D0}" destId="{7E4851B6-0893-4344-BE6A-E0B21C79DED4}" srcOrd="0" destOrd="0" presId="urn:microsoft.com/office/officeart/2005/8/layout/cycle5"/>
    <dgm:cxn modelId="{66922A29-5967-4B80-967B-DDC29D87D864}" type="presParOf" srcId="{54CDB8FE-4F8A-4E7D-B9CA-1759828BF15D}" destId="{BF05AFAE-79A9-40DC-8BDF-2EE4E0E67E02}" srcOrd="0" destOrd="0" presId="urn:microsoft.com/office/officeart/2005/8/layout/cycle5"/>
    <dgm:cxn modelId="{F62068B1-9B5A-4FB2-B867-FB5A2C0BDD66}" type="presParOf" srcId="{54CDB8FE-4F8A-4E7D-B9CA-1759828BF15D}" destId="{484723FC-A273-46B4-8EBA-00FBAA6692BC}" srcOrd="1" destOrd="0" presId="urn:microsoft.com/office/officeart/2005/8/layout/cycle5"/>
    <dgm:cxn modelId="{988825EA-0C2F-43C1-BF55-C3A12D50B560}" type="presParOf" srcId="{54CDB8FE-4F8A-4E7D-B9CA-1759828BF15D}" destId="{7B6B2093-9E11-4A76-94F1-5EEBA537252C}" srcOrd="2" destOrd="0" presId="urn:microsoft.com/office/officeart/2005/8/layout/cycle5"/>
    <dgm:cxn modelId="{89739A33-1D85-4475-B7C1-3A9D30C3F107}" type="presParOf" srcId="{54CDB8FE-4F8A-4E7D-B9CA-1759828BF15D}" destId="{7E4851B6-0893-4344-BE6A-E0B21C79DED4}" srcOrd="3" destOrd="0" presId="urn:microsoft.com/office/officeart/2005/8/layout/cycle5"/>
    <dgm:cxn modelId="{8875EACB-EA3D-4D7E-9609-CEF8E4DAA22E}" type="presParOf" srcId="{54CDB8FE-4F8A-4E7D-B9CA-1759828BF15D}" destId="{E3918D9C-F8D9-4D32-A0C7-FAE7BEE02098}" srcOrd="4" destOrd="0" presId="urn:microsoft.com/office/officeart/2005/8/layout/cycle5"/>
    <dgm:cxn modelId="{C0D44929-07B9-4FF4-84E0-59BF1A9352E4}" type="presParOf" srcId="{54CDB8FE-4F8A-4E7D-B9CA-1759828BF15D}" destId="{44862F51-7A28-4B8E-833B-912F92B205D6}" srcOrd="5" destOrd="0" presId="urn:microsoft.com/office/officeart/2005/8/layout/cycle5"/>
    <dgm:cxn modelId="{2A42047E-7C08-43DA-AA96-CA9C0E17B94D}" type="presParOf" srcId="{54CDB8FE-4F8A-4E7D-B9CA-1759828BF15D}" destId="{DF473913-DF4A-45F8-A525-66A200EAC82F}" srcOrd="6" destOrd="0" presId="urn:microsoft.com/office/officeart/2005/8/layout/cycle5"/>
    <dgm:cxn modelId="{E379A210-3853-4D97-851E-5B00871AF597}" type="presParOf" srcId="{54CDB8FE-4F8A-4E7D-B9CA-1759828BF15D}" destId="{6B423B07-92B5-473F-B7D6-ECD2097172D2}" srcOrd="7" destOrd="0" presId="urn:microsoft.com/office/officeart/2005/8/layout/cycle5"/>
    <dgm:cxn modelId="{572DED23-61E9-4843-A22C-CF6DD74CDB27}" type="presParOf" srcId="{54CDB8FE-4F8A-4E7D-B9CA-1759828BF15D}" destId="{4616C2F7-04AD-45C2-97B7-94B78C0745CF}" srcOrd="8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5AFAE-79A9-40DC-8BDF-2EE4E0E67E02}">
      <dsp:nvSpPr>
        <dsp:cNvPr id="0" name=""/>
        <dsp:cNvSpPr/>
      </dsp:nvSpPr>
      <dsp:spPr>
        <a:xfrm>
          <a:off x="2972782" y="2310"/>
          <a:ext cx="2145144" cy="13943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 dirty="0">
              <a:solidFill>
                <a:srgbClr val="7030A0"/>
              </a:solidFill>
            </a:rPr>
            <a:t>Step </a:t>
          </a:r>
          <a:r>
            <a:rPr lang="en-GB" sz="1200" b="1" u="sng" kern="1200" dirty="0" smtClean="0">
              <a:solidFill>
                <a:srgbClr val="7030A0"/>
              </a:solidFill>
            </a:rPr>
            <a:t>1</a:t>
          </a:r>
          <a:endParaRPr lang="en-GB" sz="1200" kern="1200" dirty="0">
            <a:solidFill>
              <a:srgbClr val="7030A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rgbClr val="7030A0"/>
              </a:solidFill>
            </a:rPr>
            <a:t>Take a </a:t>
          </a:r>
          <a:r>
            <a:rPr lang="en-GB" sz="1200" kern="1200" dirty="0">
              <a:solidFill>
                <a:srgbClr val="7030A0"/>
              </a:solidFill>
            </a:rPr>
            <a:t>small (3 – 6 people) </a:t>
          </a:r>
          <a:r>
            <a:rPr lang="en-GB" sz="1200" kern="1200" dirty="0" smtClean="0">
              <a:solidFill>
                <a:srgbClr val="7030A0"/>
              </a:solidFill>
            </a:rPr>
            <a:t>group </a:t>
          </a:r>
          <a:r>
            <a:rPr lang="en-GB" sz="1200" kern="1200" dirty="0">
              <a:solidFill>
                <a:srgbClr val="7030A0"/>
              </a:solidFill>
            </a:rPr>
            <a:t>of doctors, nurses, paramedics and ancillary staff of all grades, leaving the department staffed.</a:t>
          </a:r>
        </a:p>
      </dsp:txBody>
      <dsp:txXfrm>
        <a:off x="3040848" y="70376"/>
        <a:ext cx="2009012" cy="1258211"/>
      </dsp:txXfrm>
    </dsp:sp>
    <dsp:sp modelId="{7B6B2093-9E11-4A76-94F1-5EEBA537252C}">
      <dsp:nvSpPr>
        <dsp:cNvPr id="0" name=""/>
        <dsp:cNvSpPr/>
      </dsp:nvSpPr>
      <dsp:spPr>
        <a:xfrm>
          <a:off x="2633828" y="932177"/>
          <a:ext cx="3721310" cy="3721310"/>
        </a:xfrm>
        <a:custGeom>
          <a:avLst/>
          <a:gdLst/>
          <a:ahLst/>
          <a:cxnLst/>
          <a:rect l="0" t="0" r="0" b="0"/>
          <a:pathLst>
            <a:path>
              <a:moveTo>
                <a:pt x="2889108" y="310067"/>
              </a:moveTo>
              <a:arcTo wR="1860655" hR="1860655" stAng="18213299" swAng="2832658"/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tailEnd type="arrow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7E4851B6-0893-4344-BE6A-E0B21C79DED4}">
      <dsp:nvSpPr>
        <dsp:cNvPr id="0" name=""/>
        <dsp:cNvSpPr/>
      </dsp:nvSpPr>
      <dsp:spPr>
        <a:xfrm>
          <a:off x="5041744" y="2946726"/>
          <a:ext cx="2145144" cy="13943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 dirty="0">
              <a:solidFill>
                <a:srgbClr val="7030A0"/>
              </a:solidFill>
            </a:rPr>
            <a:t>Step </a:t>
          </a:r>
          <a:r>
            <a:rPr lang="en-GB" sz="1200" b="1" u="sng" kern="1200" dirty="0" smtClean="0">
              <a:solidFill>
                <a:srgbClr val="7030A0"/>
              </a:solidFill>
            </a:rPr>
            <a:t>2</a:t>
          </a:r>
          <a:endParaRPr lang="en-GB" sz="1200" kern="1200" dirty="0">
            <a:solidFill>
              <a:srgbClr val="7030A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rgbClr val="7030A0"/>
              </a:solidFill>
            </a:rPr>
            <a:t>Deliver a ten </a:t>
          </a:r>
          <a:r>
            <a:rPr lang="en-GB" sz="1200" kern="1200" dirty="0" smtClean="0">
              <a:solidFill>
                <a:srgbClr val="7030A0"/>
              </a:solidFill>
            </a:rPr>
            <a:t>minute  </a:t>
          </a:r>
          <a:r>
            <a:rPr lang="en-GB" sz="1200" kern="1200" dirty="0">
              <a:solidFill>
                <a:srgbClr val="7030A0"/>
              </a:solidFill>
            </a:rPr>
            <a:t>teaching session with a handout to </a:t>
          </a:r>
          <a:r>
            <a:rPr lang="en-GB" sz="1200" kern="1200" dirty="0" smtClean="0">
              <a:solidFill>
                <a:srgbClr val="7030A0"/>
              </a:solidFill>
            </a:rPr>
            <a:t>keep.</a:t>
          </a:r>
          <a:endParaRPr lang="en-GB" sz="1200" kern="1200" dirty="0">
            <a:solidFill>
              <a:srgbClr val="FF0000"/>
            </a:solidFill>
          </a:endParaRPr>
        </a:p>
      </dsp:txBody>
      <dsp:txXfrm>
        <a:off x="5109810" y="3014792"/>
        <a:ext cx="2009012" cy="1258211"/>
      </dsp:txXfrm>
    </dsp:sp>
    <dsp:sp modelId="{44862F51-7A28-4B8E-833B-912F92B205D6}">
      <dsp:nvSpPr>
        <dsp:cNvPr id="0" name=""/>
        <dsp:cNvSpPr/>
      </dsp:nvSpPr>
      <dsp:spPr>
        <a:xfrm>
          <a:off x="2363570" y="1181489"/>
          <a:ext cx="3721310" cy="3721310"/>
        </a:xfrm>
        <a:custGeom>
          <a:avLst/>
          <a:gdLst/>
          <a:ahLst/>
          <a:cxnLst/>
          <a:rect l="0" t="0" r="0" b="0"/>
          <a:pathLst>
            <a:path>
              <a:moveTo>
                <a:pt x="2771669" y="3483027"/>
              </a:moveTo>
              <a:arcTo wR="1860655" hR="1860655" stAng="3641063" swAng="3517888"/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tailEnd type="arrow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DF473913-DF4A-45F8-A525-66A200EAC82F}">
      <dsp:nvSpPr>
        <dsp:cNvPr id="0" name=""/>
        <dsp:cNvSpPr/>
      </dsp:nvSpPr>
      <dsp:spPr>
        <a:xfrm>
          <a:off x="1148660" y="2946721"/>
          <a:ext cx="2145144" cy="13943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 dirty="0">
              <a:solidFill>
                <a:srgbClr val="7030A0"/>
              </a:solidFill>
            </a:rPr>
            <a:t>Step </a:t>
          </a:r>
          <a:r>
            <a:rPr lang="en-GB" sz="1200" b="1" u="sng" kern="1200" dirty="0" smtClean="0">
              <a:solidFill>
                <a:srgbClr val="7030A0"/>
              </a:solidFill>
            </a:rPr>
            <a:t>3</a:t>
          </a:r>
          <a:endParaRPr lang="en-GB" sz="1200" kern="1200" dirty="0">
            <a:solidFill>
              <a:srgbClr val="7030A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solidFill>
                <a:srgbClr val="7030A0"/>
              </a:solidFill>
            </a:rPr>
            <a:t>Swap the teaching group with another small group.</a:t>
          </a:r>
        </a:p>
      </dsp:txBody>
      <dsp:txXfrm>
        <a:off x="1216726" y="3014787"/>
        <a:ext cx="2009012" cy="1258211"/>
      </dsp:txXfrm>
    </dsp:sp>
    <dsp:sp modelId="{4616C2F7-04AD-45C2-97B7-94B78C0745CF}">
      <dsp:nvSpPr>
        <dsp:cNvPr id="0" name=""/>
        <dsp:cNvSpPr/>
      </dsp:nvSpPr>
      <dsp:spPr>
        <a:xfrm>
          <a:off x="1943249" y="843792"/>
          <a:ext cx="3721310" cy="3721310"/>
        </a:xfrm>
        <a:custGeom>
          <a:avLst/>
          <a:gdLst/>
          <a:ahLst/>
          <a:cxnLst/>
          <a:rect l="0" t="0" r="0" b="0"/>
          <a:pathLst>
            <a:path>
              <a:moveTo>
                <a:pt x="9587" y="1672009"/>
              </a:moveTo>
              <a:arcTo wR="1860655" hR="1860655" stAng="11149142" swAng="2660954"/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tailEnd type="arrow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0.0315</cdr:y>
    </cdr:from>
    <cdr:to>
      <cdr:x>0.91667</cdr:x>
      <cdr:y>0.17287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144017"/>
          <a:ext cx="2880320" cy="646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GB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2EE04-29AC-4822-8513-EAB8E9B72C9C}" type="datetimeFigureOut">
              <a:rPr lang="en-GB" smtClean="0"/>
              <a:t>18/09/2016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C64D8F-8FA0-43D9-8A81-CA49F0D52C5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 t="17721" r="2216" b="15360"/>
          <a:stretch/>
        </p:blipFill>
        <p:spPr bwMode="auto">
          <a:xfrm>
            <a:off x="1835696" y="799996"/>
            <a:ext cx="7206344" cy="291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564904"/>
            <a:ext cx="6172200" cy="1894362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Unscheduled, Opportunistic, Multidisciplinary Teaching in the Emergency Department on Common Paediatric Topics.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5184576" cy="792088"/>
          </a:xfrm>
        </p:spPr>
        <p:txBody>
          <a:bodyPr/>
          <a:lstStyle/>
          <a:p>
            <a:r>
              <a:rPr lang="en-GB" dirty="0" smtClean="0"/>
              <a:t>Dr K Goyder (Paediatric St7)</a:t>
            </a:r>
          </a:p>
          <a:p>
            <a:r>
              <a:rPr lang="en-GB" dirty="0" smtClean="0"/>
              <a:t>Dr H </a:t>
            </a:r>
            <a:r>
              <a:rPr lang="en-GB" dirty="0" err="1" smtClean="0"/>
              <a:t>Fendley</a:t>
            </a:r>
            <a:r>
              <a:rPr lang="en-GB" dirty="0" smtClean="0"/>
              <a:t> (Emergency Medicine St5)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6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Is paediatric </a:t>
            </a:r>
            <a:br>
              <a:rPr lang="en-GB" sz="3200" dirty="0"/>
            </a:br>
            <a:r>
              <a:rPr lang="en-GB" sz="3200" dirty="0"/>
              <a:t>teaching needed in the ED?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 smtClean="0"/>
              <a:t>How often do you get paediatric Teaching? 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2192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dirty="0" smtClean="0"/>
              <a:t>What type of Paediatric Teaching do you get?</a:t>
            </a:r>
            <a:endParaRPr lang="en-GB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own Arrow Callout 8"/>
          <p:cNvSpPr/>
          <p:nvPr/>
        </p:nvSpPr>
        <p:spPr>
          <a:xfrm>
            <a:off x="1547664" y="2276872"/>
            <a:ext cx="1728192" cy="216024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There is not much Paediatric Teaching going on</a:t>
            </a:r>
            <a:endParaRPr lang="en-GB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0" t="7565" r="23336" b="8832"/>
          <a:stretch/>
        </p:blipFill>
        <p:spPr bwMode="auto">
          <a:xfrm>
            <a:off x="1352837" y="4437112"/>
            <a:ext cx="2139043" cy="215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own Arrow Callout 11"/>
          <p:cNvSpPr/>
          <p:nvPr/>
        </p:nvSpPr>
        <p:spPr>
          <a:xfrm>
            <a:off x="5508103" y="2276872"/>
            <a:ext cx="1800201" cy="21455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/>
              <a:t>Most of </a:t>
            </a:r>
            <a:r>
              <a:rPr lang="en-GB" sz="1000" dirty="0"/>
              <a:t>the teaching that does happen is mandatory updates:</a:t>
            </a:r>
          </a:p>
          <a:p>
            <a:r>
              <a:rPr lang="en-GB" sz="1000" dirty="0"/>
              <a:t>- EPLS</a:t>
            </a:r>
          </a:p>
          <a:p>
            <a:r>
              <a:rPr lang="en-GB" sz="1000" dirty="0"/>
              <a:t>- APLS</a:t>
            </a:r>
          </a:p>
          <a:p>
            <a:r>
              <a:rPr lang="en-GB" sz="1000" dirty="0"/>
              <a:t>- PILs</a:t>
            </a:r>
          </a:p>
          <a:p>
            <a:r>
              <a:rPr lang="en-GB" sz="1000" dirty="0"/>
              <a:t>- Safe Guarding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0" t="6999" r="21518" b="8153"/>
          <a:stretch/>
        </p:blipFill>
        <p:spPr bwMode="auto">
          <a:xfrm>
            <a:off x="5364088" y="4484519"/>
            <a:ext cx="2088232" cy="218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7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on FMT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32439"/>
              </p:ext>
            </p:extLst>
          </p:nvPr>
        </p:nvGraphicFramePr>
        <p:xfrm>
          <a:off x="107504" y="1412776"/>
          <a:ext cx="8208912" cy="521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0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31840" y="2684278"/>
            <a:ext cx="2880320" cy="66876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Comments</a:t>
            </a:r>
            <a:endParaRPr lang="en-GB" sz="4000" dirty="0"/>
          </a:p>
        </p:txBody>
      </p:sp>
      <p:sp>
        <p:nvSpPr>
          <p:cNvPr id="5" name="Oval Callout 4"/>
          <p:cNvSpPr/>
          <p:nvPr/>
        </p:nvSpPr>
        <p:spPr>
          <a:xfrm>
            <a:off x="5919868" y="3646647"/>
            <a:ext cx="2245343" cy="2376264"/>
          </a:xfrm>
          <a:prstGeom prst="wedgeEllipse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sz="1400" dirty="0"/>
              <a:t>It would be useful to display the hand out somewhere for a while to refer back to when applying the theory to practice :)</a:t>
            </a:r>
            <a:endParaRPr lang="en-US" sz="1400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843808" y="4257092"/>
            <a:ext cx="2736304" cy="2232248"/>
          </a:xfrm>
          <a:prstGeom prst="wedgeEllipse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dirty="0"/>
              <a:t>the sessions are - bright, positive, focused - even half way through my 4th night shift..... </a:t>
            </a:r>
            <a:endParaRPr lang="en-US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11560" y="2854559"/>
            <a:ext cx="2376264" cy="2304256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sz="1600" dirty="0"/>
              <a:t>I inadvertently joined a group early one morning and loved it - any training is helpful</a:t>
            </a:r>
            <a:endParaRPr lang="en-US" sz="1600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971600" y="518895"/>
            <a:ext cx="1872208" cy="1656693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GB" sz="2400" dirty="0"/>
              <a:t>More of them</a:t>
            </a:r>
            <a:endParaRPr lang="en-GB" sz="2400" b="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246577" y="406287"/>
            <a:ext cx="2303698" cy="2051975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sz="2000" dirty="0"/>
              <a:t>I enjoyed it even though it was in the middle of my night shift</a:t>
            </a:r>
            <a:endParaRPr lang="en-US" sz="2000" b="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012160" y="1306387"/>
            <a:ext cx="2153052" cy="1800200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sz="1600" dirty="0">
                <a:solidFill>
                  <a:schemeClr val="bg1"/>
                </a:solidFill>
                <a:latin typeface="Arial"/>
              </a:rPr>
              <a:t>Was actually really good on night shift as slightly less busy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4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you recall </a:t>
            </a:r>
            <a:br>
              <a:rPr lang="en-GB" dirty="0" smtClean="0"/>
            </a:br>
            <a:r>
              <a:rPr lang="en-GB" dirty="0" smtClean="0"/>
              <a:t>a learning point from a FMT session?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3717032"/>
            <a:ext cx="482453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US" dirty="0"/>
              <a:t>I am better with </a:t>
            </a:r>
            <a:r>
              <a:rPr lang="en-US" dirty="0" smtClean="0"/>
              <a:t>children's </a:t>
            </a:r>
            <a:r>
              <a:rPr lang="en-US" dirty="0"/>
              <a:t>rashes in triage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64033" y="3140968"/>
            <a:ext cx="313478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GB" dirty="0"/>
              <a:t>Red flags </a:t>
            </a:r>
            <a:r>
              <a:rPr lang="en-GB" dirty="0" smtClean="0"/>
              <a:t>in Gastroenteritis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95536" y="2300679"/>
            <a:ext cx="466233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US" dirty="0"/>
              <a:t>Febrile convulsions, it usually only happens with a sudden increase in body temperature. There are 2 types of febrile convulsions.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971600" y="5877272"/>
            <a:ext cx="4824536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glow rad="101600">
              <a:srgbClr val="FFFFCC">
                <a:alpha val="40000"/>
              </a:srgb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US" dirty="0"/>
              <a:t>Not all febrile convulsions need admission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627784" y="4365104"/>
            <a:ext cx="559836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US" dirty="0"/>
              <a:t>A </a:t>
            </a:r>
            <a:r>
              <a:rPr lang="en-US" dirty="0" smtClean="0"/>
              <a:t>vomiting </a:t>
            </a:r>
            <a:r>
              <a:rPr lang="en-US" dirty="0"/>
              <a:t>child can be discharged from ED if they are not showing signs of dehydration and parents can safely continue a fluid trials and return of the child becomes dehydrated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355976" y="1484784"/>
            <a:ext cx="338780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noFill/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en-US" dirty="0"/>
              <a:t>Looking for differential diagnosis of gastroenteritis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4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17616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Moving forwards –sustainability </a:t>
            </a:r>
            <a:br>
              <a:rPr lang="en-GB" dirty="0" smtClean="0"/>
            </a:br>
            <a:r>
              <a:rPr lang="en-GB" dirty="0" smtClean="0"/>
              <a:t>and improvements.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we all know…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95312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51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Seasonal pressures will affect teaching. </a:t>
            </a:r>
            <a:r>
              <a:rPr lang="en-GB" dirty="0" smtClean="0"/>
              <a:t>We</a:t>
            </a:r>
            <a:r>
              <a:rPr lang="en-GB" sz="2400" dirty="0" smtClean="0"/>
              <a:t> have to plan to counter this;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More teachers through</a:t>
            </a: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ED staff now value the sessions and make more effort to attend.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Continue with Night Shift teaching which is well liked.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More accessible handouts. </a:t>
            </a: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139952" y="5157192"/>
            <a:ext cx="136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4755"/>
            <a:ext cx="2691805" cy="25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2663825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0259"/>
            <a:ext cx="936104" cy="65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9600" y="33265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Moving forwards –sustainability </a:t>
            </a:r>
            <a:br>
              <a:rPr lang="en-GB" dirty="0" smtClean="0"/>
            </a:br>
            <a:r>
              <a:rPr lang="en-GB" dirty="0" smtClean="0"/>
              <a:t>and improvements.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5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Flash Mob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FMT has provided </a:t>
            </a:r>
            <a:r>
              <a:rPr lang="en-GB" dirty="0"/>
              <a:t>m</a:t>
            </a:r>
            <a:r>
              <a:rPr lang="en-GB" dirty="0" smtClean="0"/>
              <a:t>ultidisciplinary teaching that is relevant to all professions of all experience levels.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It has been provided in a busy ED while leaving the floor staffed.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hope this is a sustainable idea which improves the management of common paediatric problems in </a:t>
            </a:r>
            <a:r>
              <a:rPr lang="en-GB" dirty="0" smtClean="0"/>
              <a:t>ED. With its multidisciplinary focus provides </a:t>
            </a:r>
            <a:r>
              <a:rPr lang="en-GB" dirty="0" smtClean="0"/>
              <a:t>a consistent health message for parents.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3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/>
              <a:t>Any Questions </a:t>
            </a:r>
          </a:p>
          <a:p>
            <a:pPr marL="0" indent="0" algn="ctr">
              <a:buNone/>
            </a:pPr>
            <a:r>
              <a:rPr lang="en-GB" sz="6000" dirty="0" smtClean="0"/>
              <a:t>(or ideas!) </a:t>
            </a:r>
          </a:p>
          <a:p>
            <a:pPr marL="0" indent="0" algn="ctr">
              <a:buNone/>
            </a:pPr>
            <a:r>
              <a:rPr lang="en-GB" sz="6000" dirty="0" smtClean="0"/>
              <a:t>most welcome.</a:t>
            </a:r>
            <a:endParaRPr lang="en-GB" sz="6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3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Paediatric teaching in the 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345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Pre-Hospital staff and The Emergency </a:t>
            </a:r>
            <a:r>
              <a:rPr lang="en-GB" dirty="0"/>
              <a:t>D</a:t>
            </a:r>
            <a:r>
              <a:rPr lang="en-GB" dirty="0" smtClean="0"/>
              <a:t>epartment see children on a daily basis.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 availability of paediatric teaching can be variable and the majority of teaching that occurs does not cover common paediatric problems. 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Providing planned teaching in the ED is a challenge due to the unpredictable work load.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developed Flash Mob Teaching to try and provide a solution to these problems. We wanted to make the teaching multidisciplinary to promote a consistent heath message throughout patient journey from paramedic to paediatrics.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7878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8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63284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3600" dirty="0" smtClean="0"/>
              <a:t>Unscheduled, Opportunistic, Multidisciplinary teaching in the Emergency Department on common paediatric topics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328" y="66405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cap="small" dirty="0" smtClean="0">
                <a:latin typeface="+mj-lt"/>
              </a:rPr>
              <a:t>Flash Mob Teaching</a:t>
            </a:r>
            <a:endParaRPr lang="en-GB" sz="3200" cap="small" dirty="0">
              <a:latin typeface="+mj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556792"/>
            <a:ext cx="7294763" cy="448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03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Flash Mob Teaching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– </a:t>
            </a:r>
            <a:r>
              <a:rPr lang="en-GB" sz="3100" dirty="0" smtClean="0"/>
              <a:t>how does it work?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167501"/>
              </p:ext>
            </p:extLst>
          </p:nvPr>
        </p:nvGraphicFramePr>
        <p:xfrm>
          <a:off x="457348" y="1484784"/>
          <a:ext cx="809071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00305" y="2996952"/>
            <a:ext cx="1911509" cy="1728192"/>
          </a:xfrm>
          <a:prstGeom prst="rect">
            <a:avLst/>
          </a:prstGeom>
          <a:solidFill>
            <a:srgbClr val="FFFFFF">
              <a:alpha val="0"/>
            </a:srgbClr>
          </a:solidFill>
          <a:ln w="28575" cap="rnd">
            <a:noFill/>
            <a:round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dirty="0">
                <a:solidFill>
                  <a:srgbClr val="7030A0"/>
                </a:solidFill>
                <a:effectLst/>
                <a:ea typeface="Calibri"/>
                <a:cs typeface="Times New Roman"/>
              </a:rPr>
              <a:t>The cycle can be repeated until everyone available is taught, or the </a:t>
            </a:r>
            <a:r>
              <a:rPr lang="en-GB" sz="1600" dirty="0" smtClean="0">
                <a:solidFill>
                  <a:srgbClr val="7030A0"/>
                </a:solidFill>
                <a:effectLst/>
                <a:ea typeface="Calibri"/>
                <a:cs typeface="Times New Roman"/>
              </a:rPr>
              <a:t>teacher </a:t>
            </a:r>
            <a:r>
              <a:rPr lang="en-GB" sz="1600" dirty="0">
                <a:solidFill>
                  <a:srgbClr val="7030A0"/>
                </a:solidFill>
                <a:effectLst/>
                <a:ea typeface="Calibri"/>
                <a:cs typeface="Times New Roman"/>
              </a:rPr>
              <a:t>is required elsewhere.</a:t>
            </a:r>
            <a:endParaRPr lang="en-GB" sz="2800" dirty="0">
              <a:effectLst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348" y="148478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 “teacher” makes a free time slot during the working day or night…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0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05AFAE-79A9-40DC-8BDF-2EE4E0E67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BF05AFAE-79A9-40DC-8BDF-2EE4E0E67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BF05AFAE-79A9-40DC-8BDF-2EE4E0E67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F05AFAE-79A9-40DC-8BDF-2EE4E0E67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BF05AFAE-79A9-40DC-8BDF-2EE4E0E67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6B2093-9E11-4A76-94F1-5EEBA537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B6B2093-9E11-4A76-94F1-5EEBA537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B6B2093-9E11-4A76-94F1-5EEBA537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4851B6-0893-4344-BE6A-E0B21C79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7E4851B6-0893-4344-BE6A-E0B21C79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7E4851B6-0893-4344-BE6A-E0B21C79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7E4851B6-0893-4344-BE6A-E0B21C79D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E4851B6-0893-4344-BE6A-E0B21C79D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862F51-7A28-4B8E-833B-912F92B20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44862F51-7A28-4B8E-833B-912F92B20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44862F51-7A28-4B8E-833B-912F92B20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473913-DF4A-45F8-A525-66A200EAC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F473913-DF4A-45F8-A525-66A200EAC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F473913-DF4A-45F8-A525-66A200EAC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16C2F7-04AD-45C2-97B7-94B78C074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616C2F7-04AD-45C2-97B7-94B78C074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616C2F7-04AD-45C2-97B7-94B78C074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616C2F7-04AD-45C2-97B7-94B78C074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dgm id="{4616C2F7-04AD-45C2-97B7-94B78C074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has been achieved so far?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I did a small Pilot in 2015 of this style of teaching which received a good response.</a:t>
            </a:r>
          </a:p>
          <a:p>
            <a:endParaRPr lang="en-GB" sz="2000" dirty="0" smtClean="0"/>
          </a:p>
          <a:p>
            <a:r>
              <a:rPr lang="en-GB" sz="2000" dirty="0" smtClean="0"/>
              <a:t>In March 2016 we started FMT in Poole </a:t>
            </a:r>
            <a:r>
              <a:rPr lang="en-GB" sz="2000" dirty="0" smtClean="0"/>
              <a:t>ED, </a:t>
            </a:r>
            <a:r>
              <a:rPr lang="en-GB" sz="2000" dirty="0" smtClean="0"/>
              <a:t>it is still ongoing. </a:t>
            </a:r>
          </a:p>
          <a:p>
            <a:endParaRPr lang="en-GB" sz="2000" dirty="0" smtClean="0"/>
          </a:p>
          <a:p>
            <a:r>
              <a:rPr lang="en-GB" sz="2000" dirty="0" smtClean="0"/>
              <a:t>12 sessions were delivered over 6 months, 111 staff members, from 18 different job roles, attended between 1 and 3 session each.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Covering the following topics</a:t>
            </a:r>
          </a:p>
          <a:p>
            <a:pPr lvl="1"/>
            <a:r>
              <a:rPr lang="en-GB" sz="1800" dirty="0" smtClean="0"/>
              <a:t>Croup</a:t>
            </a:r>
          </a:p>
          <a:p>
            <a:pPr lvl="1"/>
            <a:r>
              <a:rPr lang="en-GB" sz="1800" dirty="0" smtClean="0"/>
              <a:t>Viral Induced Wheeze</a:t>
            </a:r>
          </a:p>
          <a:p>
            <a:pPr lvl="1"/>
            <a:r>
              <a:rPr lang="en-GB" sz="1800" dirty="0" smtClean="0"/>
              <a:t>Bronchiolitis</a:t>
            </a:r>
          </a:p>
          <a:p>
            <a:pPr lvl="1"/>
            <a:r>
              <a:rPr lang="en-GB" sz="1800" dirty="0" smtClean="0"/>
              <a:t>Febrile convulsions</a:t>
            </a:r>
          </a:p>
          <a:p>
            <a:pPr lvl="1"/>
            <a:r>
              <a:rPr lang="en-GB" sz="1800" dirty="0" smtClean="0"/>
              <a:t>Rashes</a:t>
            </a:r>
          </a:p>
          <a:p>
            <a:pPr lvl="1"/>
            <a:r>
              <a:rPr lang="en-GB" sz="1800" dirty="0" smtClean="0"/>
              <a:t>Gastroenteritis</a:t>
            </a:r>
          </a:p>
          <a:p>
            <a:pPr lvl="1"/>
            <a:r>
              <a:rPr lang="en-GB" sz="1800" dirty="0" smtClean="0"/>
              <a:t>Vomiting (not gastroenteritis)</a:t>
            </a:r>
            <a:endParaRPr lang="en-GB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4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40" y="3279746"/>
            <a:ext cx="8229600" cy="638944"/>
          </a:xfrm>
        </p:spPr>
        <p:txBody>
          <a:bodyPr/>
          <a:lstStyle/>
          <a:p>
            <a:pPr algn="ctr"/>
            <a:r>
              <a:rPr lang="en-GB" dirty="0" smtClean="0"/>
              <a:t>The Multidisciplinary Team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636912"/>
            <a:ext cx="101022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Staff Nurses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10448" y="4750101"/>
            <a:ext cx="102669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Sisters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1956" y="4974371"/>
            <a:ext cx="158417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ANP’s &amp; ENP’s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78858" y="4143680"/>
            <a:ext cx="187220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ED SHO’s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574521"/>
            <a:ext cx="103621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GPVTS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609157" y="4774708"/>
            <a:ext cx="64076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F2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722833" y="1878029"/>
            <a:ext cx="187220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ED Registrars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627544" y="5739337"/>
            <a:ext cx="208151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ED Clinical Fellows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043608" y="620688"/>
            <a:ext cx="187220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ED Consultants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701913" y="4991367"/>
            <a:ext cx="187220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Medical Students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63924" y="3978486"/>
            <a:ext cx="187220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Nursing Students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279973" y="1706324"/>
            <a:ext cx="205021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Paramedic Students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67545" y="1700808"/>
            <a:ext cx="1759896" cy="6573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Ambulance Technicians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623229" y="2886123"/>
            <a:ext cx="97181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ECA’s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810448" y="5877836"/>
            <a:ext cx="152986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Paramedics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842993" y="4163152"/>
            <a:ext cx="96936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HCA’s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153903" y="2562957"/>
            <a:ext cx="1872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Work Experience </a:t>
            </a:r>
            <a:endParaRPr lang="en-GB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04052" y="548680"/>
            <a:ext cx="161355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Deputy Sisters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45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has been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achieved by FMT </a:t>
            </a:r>
            <a:r>
              <a:rPr lang="en-GB" dirty="0"/>
              <a:t>so far?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7941883"/>
              </p:ext>
            </p:extLst>
          </p:nvPr>
        </p:nvGraphicFramePr>
        <p:xfrm>
          <a:off x="539552" y="1628800"/>
          <a:ext cx="42588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08156823"/>
              </p:ext>
            </p:extLst>
          </p:nvPr>
        </p:nvGraphicFramePr>
        <p:xfrm>
          <a:off x="4788024" y="1556792"/>
          <a:ext cx="345638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19672" y="170080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Multidisciplinary Teaching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92080" y="169245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Varying </a:t>
            </a:r>
            <a:r>
              <a:rPr lang="en-GB" dirty="0" smtClean="0"/>
              <a:t>Experience levels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5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of Attendees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Observationally the teaching appeared useful, however we wanted some quantitative data.</a:t>
            </a:r>
          </a:p>
          <a:p>
            <a:endParaRPr lang="en-GB" dirty="0" smtClean="0"/>
          </a:p>
          <a:p>
            <a:r>
              <a:rPr lang="en-GB" dirty="0" smtClean="0"/>
              <a:t>We kept attendance data and we surveyed the attendees from the teaching sessions with a 24% response.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We wanted to find out:</a:t>
            </a:r>
          </a:p>
          <a:p>
            <a:pPr lvl="1"/>
            <a:r>
              <a:rPr lang="en-GB" dirty="0" smtClean="0"/>
              <a:t>Is paediatric teaching needed?</a:t>
            </a:r>
          </a:p>
          <a:p>
            <a:pPr lvl="1"/>
            <a:r>
              <a:rPr lang="en-GB" dirty="0" smtClean="0"/>
              <a:t>Was FMT meeting individual learning needs?</a:t>
            </a:r>
          </a:p>
          <a:p>
            <a:pPr lvl="1"/>
            <a:r>
              <a:rPr lang="en-GB" dirty="0" smtClean="0"/>
              <a:t>Ideas for improvement and sustainability?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5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Is paediatric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teaching </a:t>
            </a:r>
            <a:r>
              <a:rPr lang="en-GB" sz="3600" dirty="0"/>
              <a:t>needed in the ED? </a:t>
            </a:r>
          </a:p>
        </p:txBody>
      </p:sp>
      <p:sp>
        <p:nvSpPr>
          <p:cNvPr id="9" name="Right Arrow Callout 8"/>
          <p:cNvSpPr/>
          <p:nvPr/>
        </p:nvSpPr>
        <p:spPr>
          <a:xfrm>
            <a:off x="755576" y="2852936"/>
            <a:ext cx="3672408" cy="2304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Paramedics and ED staff see multiple children each shift.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80586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children do you see per shift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359402" cy="95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17671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3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958</TotalTime>
  <Words>760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 Unscheduled, Opportunistic, Multidisciplinary Teaching in the Emergency Department on Common Paediatric Topics. </vt:lpstr>
      <vt:lpstr>Paediatric teaching in the ED.</vt:lpstr>
      <vt:lpstr> Unscheduled, Opportunistic, Multidisciplinary teaching in the Emergency Department on common paediatric topics.</vt:lpstr>
      <vt:lpstr>Flash Mob Teaching  – how does it work?</vt:lpstr>
      <vt:lpstr>What has been achieved so far?</vt:lpstr>
      <vt:lpstr>The Multidisciplinary Team</vt:lpstr>
      <vt:lpstr>What has been  achieved by FMT so far?</vt:lpstr>
      <vt:lpstr>Survey of Attendees</vt:lpstr>
      <vt:lpstr>Is paediatric  teaching needed in the ED? </vt:lpstr>
      <vt:lpstr>Is paediatric  teaching needed in the ED? </vt:lpstr>
      <vt:lpstr>Feedback on FMT</vt:lpstr>
      <vt:lpstr>PowerPoint Presentation</vt:lpstr>
      <vt:lpstr>Can you recall  a learning point from a FMT session?</vt:lpstr>
      <vt:lpstr>Moving forwards –sustainability  and improvements.</vt:lpstr>
      <vt:lpstr>PowerPoint Presentation</vt:lpstr>
      <vt:lpstr>Summary of Flash Mob Teaching</vt:lpstr>
      <vt:lpstr>PowerPoint Presentation</vt:lpstr>
    </vt:vector>
  </TitlesOfParts>
  <Company>Poole Hospital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Mob Teaching</dc:title>
  <dc:creator>Ward Elmwood</dc:creator>
  <cp:lastModifiedBy>owner</cp:lastModifiedBy>
  <cp:revision>60</cp:revision>
  <dcterms:created xsi:type="dcterms:W3CDTF">2016-09-03T23:25:20Z</dcterms:created>
  <dcterms:modified xsi:type="dcterms:W3CDTF">2016-09-18T19:11:01Z</dcterms:modified>
</cp:coreProperties>
</file>